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Raleway"/>
      <p:regular r:id="rId77"/>
      <p:bold r:id="rId78"/>
      <p:italic r:id="rId79"/>
      <p:boldItalic r:id="rId80"/>
    </p:embeddedFont>
    <p:embeddedFont>
      <p:font typeface="Roboto"/>
      <p:regular r:id="rId81"/>
      <p:bold r:id="rId82"/>
      <p:italic r:id="rId83"/>
      <p:boldItalic r:id="rId84"/>
    </p:embeddedFont>
    <p:embeddedFont>
      <p:font typeface="Lato"/>
      <p:regular r:id="rId85"/>
      <p:bold r:id="rId86"/>
      <p:italic r:id="rId87"/>
      <p:boldItalic r:id="rId88"/>
    </p:embeddedFont>
    <p:embeddedFont>
      <p:font typeface="Roboto Mono"/>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7.xml"/><Relationship Id="rId86" Type="http://schemas.openxmlformats.org/officeDocument/2006/relationships/font" Target="fonts/Lato-bold.fntdata"/><Relationship Id="rId41" Type="http://schemas.openxmlformats.org/officeDocument/2006/relationships/slide" Target="slides/slide36.xml"/><Relationship Id="rId85" Type="http://schemas.openxmlformats.org/officeDocument/2006/relationships/font" Target="fonts/Lato-regular.fntdata"/><Relationship Id="rId44" Type="http://schemas.openxmlformats.org/officeDocument/2006/relationships/slide" Target="slides/slide39.xml"/><Relationship Id="rId88" Type="http://schemas.openxmlformats.org/officeDocument/2006/relationships/font" Target="fonts/Lato-boldItalic.fntdata"/><Relationship Id="rId43" Type="http://schemas.openxmlformats.org/officeDocument/2006/relationships/slide" Target="slides/slide38.xml"/><Relationship Id="rId87" Type="http://schemas.openxmlformats.org/officeDocument/2006/relationships/font" Target="fonts/Lato-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regular.fntdata"/><Relationship Id="rId80" Type="http://schemas.openxmlformats.org/officeDocument/2006/relationships/font" Target="fonts/Raleway-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Raleway-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aleway-italic.fntdata"/><Relationship Id="rId34" Type="http://schemas.openxmlformats.org/officeDocument/2006/relationships/slide" Target="slides/slide29.xml"/><Relationship Id="rId78" Type="http://schemas.openxmlformats.org/officeDocument/2006/relationships/font" Target="fonts/Raleway-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ono-italic.fntdata"/><Relationship Id="rId90" Type="http://schemas.openxmlformats.org/officeDocument/2006/relationships/font" Target="fonts/RobotoMono-bold.fntdata"/><Relationship Id="rId92" Type="http://schemas.openxmlformats.org/officeDocument/2006/relationships/font" Target="fonts/RobotoMono-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ca2643e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ca2643e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ca2643e3f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ca2643e3f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ca2643e3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ca2643e3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ca2643e3f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ca2643e3f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ca2643e3f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ca2643e3f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ca2643e3f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ca2643e3f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ca2643e3f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ca2643e3f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ca2643e3f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ca2643e3f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ca2643e3f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ca2643e3f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ca2643e3f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ca2643e3f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ca2643e3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ca2643e3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dca2643e3f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dca2643e3f_0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ca2643e3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ca2643e3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ca2643e3f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ca2643e3f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ca2643e3f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ca2643e3f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dca2643e3f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dca2643e3f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ca2643e3f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ca2643e3f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ca2643e3f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ca2643e3f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dca2643e3f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dca2643e3f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dca2643e3f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dca2643e3f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ca2643e3f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ca2643e3f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ca2643e3f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ca2643e3f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1da319a7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1da319a7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1da319a7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1da319a7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1da319a7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1da319a7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1da319a7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1da319a7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1da319a7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1da319a7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dca2643e3f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dca2643e3f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ca2643e3f_0_67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gdca2643e3f_0_6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ca2643e3f_0_6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dca2643e3f_0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ca2643e3f_0_6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dca2643e3f_0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dca2643e3f_0_7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dca2643e3f_0_7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dca2643e3f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dca2643e3f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ca2643e3f_0_7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dca2643e3f_0_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dca2643e3f_0_7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dca2643e3f_0_7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dca2643e3f_0_7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dca2643e3f_0_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ca2643e3f_0_7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dca2643e3f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ca2643e3f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ca2643e3f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e1da319a7e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e1da319a7e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dca2643e3f_0_8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gdca2643e3f_0_8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dca2643e3f_0_8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dca2643e3f_0_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dca2643e3f_0_8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dca2643e3f_0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ca2643e3f_0_8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dca2643e3f_0_8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ca2643e3f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ca2643e3f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ca2643e3f_0_8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dca2643e3f_0_8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dca2643e3f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dca2643e3f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dca2643e3f_0_9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dca2643e3f_0_9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ca2643e3f_0_9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dca2643e3f_0_9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dca2643e3f_0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dca2643e3f_0_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34" name="Google Shape;534;gdca2643e3f_0_9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ca2643e3f_0_9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dca2643e3f_0_9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1" name="Google Shape;541;gdca2643e3f_0_9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ca2643e3f_0_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gdca2643e3f_0_9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48" name="Google Shape;548;gdca2643e3f_0_9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ca2643e3f_0_9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dca2643e3f_0_9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555" name="Google Shape;555;gdca2643e3f_0_9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ca2643e3f_0_10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dca2643e3f_0_1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dca2643e3f_0_9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dca2643e3f_0_9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ca2643e3f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ca2643e3f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ca2643e3f_0_10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dca2643e3f_0_10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ca2643e3f_0_10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dca2643e3f_0_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dca2643e3f_0_10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dca2643e3f_0_1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ca2643e3f_0_10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dca2643e3f_0_10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dca2643e3f_0_10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dca2643e3f_0_10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ca2643e3f_0_10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dca2643e3f_0_10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ca2643e3f_0_10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dca2643e3f_0_1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ca2643e3f_0_10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dca2643e3f_0_10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dca2643e3f_0_10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gdca2643e3f_0_10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dca2643e3f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dca2643e3f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ca2643e3f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ca2643e3f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ca2643e3f_0_1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0" name="Google Shape;670;gdca2643e3f_0_13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ca2643e3f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ca2643e3f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ca2643e3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ca2643e3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ca2643e3f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ca2643e3f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congress.gov/bill/114th-congress/house-bill/34/text?q=%7B%22search%22%3A%5B%22HR+34%22%5D%7D&amp;r=1" TargetMode="External"/><Relationship Id="rId4" Type="http://schemas.openxmlformats.org/officeDocument/2006/relationships/hyperlink" Target="https://www.healthit.gov/curesrule/" TargetMode="External"/><Relationship Id="rId5" Type="http://schemas.openxmlformats.org/officeDocument/2006/relationships/hyperlink" Target="https://dev.smarthealthit.org/" TargetMode="External"/><Relationship Id="rId6" Type="http://schemas.openxmlformats.org/officeDocument/2006/relationships/hyperlink" Target="https://apps.smarthealthit.org/app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congress.gov/bill/114th-congress/house-bill/34/text?q=%7B%22search%22%3A%5B%22HR+34%22%5D%7D&amp;r=1" TargetMode="External"/><Relationship Id="rId4" Type="http://schemas.openxmlformats.org/officeDocument/2006/relationships/hyperlink" Target="https://www.healthit.gov/curesrule/" TargetMode="External"/><Relationship Id="rId5" Type="http://schemas.openxmlformats.org/officeDocument/2006/relationships/image" Target="../media/image41.png"/><Relationship Id="rId6" Type="http://schemas.openxmlformats.org/officeDocument/2006/relationships/image" Target="../media/image38.png"/></Relationships>
</file>

<file path=ppt/slides/_rels/slide38.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28.png"/><Relationship Id="rId13" Type="http://schemas.openxmlformats.org/officeDocument/2006/relationships/image" Target="../media/image29.png"/><Relationship Id="rId12" Type="http://schemas.openxmlformats.org/officeDocument/2006/relationships/image" Target="../media/image45.png"/><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37.png"/><Relationship Id="rId15" Type="http://schemas.openxmlformats.org/officeDocument/2006/relationships/image" Target="../media/image31.png"/><Relationship Id="rId14" Type="http://schemas.openxmlformats.org/officeDocument/2006/relationships/image" Target="../media/image34.png"/><Relationship Id="rId17" Type="http://schemas.openxmlformats.org/officeDocument/2006/relationships/image" Target="../media/image42.png"/><Relationship Id="rId16"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47.png"/><Relationship Id="rId18" Type="http://schemas.openxmlformats.org/officeDocument/2006/relationships/image" Target="../media/image35.png"/><Relationship Id="rId7" Type="http://schemas.openxmlformats.org/officeDocument/2006/relationships/image" Target="../media/image27.png"/><Relationship Id="rId8"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0" Type="http://schemas.openxmlformats.org/officeDocument/2006/relationships/image" Target="../media/image63.png"/><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57.png"/><Relationship Id="rId9" Type="http://schemas.openxmlformats.org/officeDocument/2006/relationships/image" Target="../media/image48.png"/><Relationship Id="rId5" Type="http://schemas.openxmlformats.org/officeDocument/2006/relationships/image" Target="../media/image50.png"/><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5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1.png"/></Relationships>
</file>

<file path=ppt/slides/_rels/slide44.xml.rels><?xml version="1.0" encoding="UTF-8" standalone="yes"?><Relationships xmlns="http://schemas.openxmlformats.org/package/2006/relationships"><Relationship Id="rId10" Type="http://schemas.openxmlformats.org/officeDocument/2006/relationships/image" Target="../media/image85.png"/><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56.png"/><Relationship Id="rId9" Type="http://schemas.openxmlformats.org/officeDocument/2006/relationships/image" Target="../media/image30.png"/><Relationship Id="rId5" Type="http://schemas.openxmlformats.org/officeDocument/2006/relationships/image" Target="../media/image59.png"/><Relationship Id="rId6" Type="http://schemas.openxmlformats.org/officeDocument/2006/relationships/image" Target="../media/image54.jpg"/><Relationship Id="rId7" Type="http://schemas.openxmlformats.org/officeDocument/2006/relationships/image" Target="../media/image80.png"/><Relationship Id="rId8"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hyperlink" Target="https://github.com/smart-on-fhi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0" Type="http://schemas.openxmlformats.org/officeDocument/2006/relationships/hyperlink" Target="https://en.wikipedia.org/wiki/Hooking"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en.wikipedia.org/wiki/Computer_programming" TargetMode="External"/><Relationship Id="rId4" Type="http://schemas.openxmlformats.org/officeDocument/2006/relationships/hyperlink" Target="https://en.wikipedia.org/wiki/Operating_system" TargetMode="External"/><Relationship Id="rId9" Type="http://schemas.openxmlformats.org/officeDocument/2006/relationships/hyperlink" Target="https://en.wikipedia.org/wiki/Modular_programming" TargetMode="External"/><Relationship Id="rId5" Type="http://schemas.openxmlformats.org/officeDocument/2006/relationships/hyperlink" Target="https://en.wikipedia.org/wiki/Application_software" TargetMode="External"/><Relationship Id="rId6" Type="http://schemas.openxmlformats.org/officeDocument/2006/relationships/hyperlink" Target="https://en.wikipedia.org/wiki/Subroutine" TargetMode="External"/><Relationship Id="rId7" Type="http://schemas.openxmlformats.org/officeDocument/2006/relationships/hyperlink" Target="https://en.wikipedia.org/wiki/Message_passing" TargetMode="External"/><Relationship Id="rId8" Type="http://schemas.openxmlformats.org/officeDocument/2006/relationships/hyperlink" Target="https://en.wikipedia.org/wiki/Event_(comput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58.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58.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cds-hooks.org/hooks/order-select/#workflow"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cds-hooks.org/hooks/order-select/#workflo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cds-hooks.org/hooks/order-select/#workflow"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cds-hooks.org/hooks/order-select/#workflow"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89.png"/><Relationship Id="rId4" Type="http://schemas.openxmlformats.org/officeDocument/2006/relationships/hyperlink" Target="https://github.com/cds-hooks/docs/tree/master/docs/hook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4.png"/><Relationship Id="rId4" Type="http://schemas.openxmlformats.org/officeDocument/2006/relationships/hyperlink" Target="http://build.fhir.org/ig/cqframework/opioid-cd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1" Type="http://schemas.openxmlformats.org/officeDocument/2006/relationships/image" Target="../media/image54.jpg"/><Relationship Id="rId10" Type="http://schemas.openxmlformats.org/officeDocument/2006/relationships/image" Target="../media/image59.png"/><Relationship Id="rId13" Type="http://schemas.openxmlformats.org/officeDocument/2006/relationships/image" Target="../media/image76.png"/><Relationship Id="rId12" Type="http://schemas.openxmlformats.org/officeDocument/2006/relationships/image" Target="../media/image48.png"/><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74.png"/><Relationship Id="rId4" Type="http://schemas.openxmlformats.org/officeDocument/2006/relationships/image" Target="../media/image83.png"/><Relationship Id="rId9" Type="http://schemas.openxmlformats.org/officeDocument/2006/relationships/image" Target="../media/image56.png"/><Relationship Id="rId15" Type="http://schemas.openxmlformats.org/officeDocument/2006/relationships/image" Target="../media/image63.png"/><Relationship Id="rId14" Type="http://schemas.openxmlformats.org/officeDocument/2006/relationships/image" Target="../media/image30.png"/><Relationship Id="rId17" Type="http://schemas.openxmlformats.org/officeDocument/2006/relationships/image" Target="../media/image86.png"/><Relationship Id="rId16" Type="http://schemas.openxmlformats.org/officeDocument/2006/relationships/image" Target="../media/image77.png"/><Relationship Id="rId5" Type="http://schemas.openxmlformats.org/officeDocument/2006/relationships/image" Target="../media/image73.png"/><Relationship Id="rId6" Type="http://schemas.openxmlformats.org/officeDocument/2006/relationships/image" Target="../media/image78.png"/><Relationship Id="rId18" Type="http://schemas.openxmlformats.org/officeDocument/2006/relationships/image" Target="../media/image85.png"/><Relationship Id="rId7" Type="http://schemas.openxmlformats.org/officeDocument/2006/relationships/image" Target="../media/image81.png"/><Relationship Id="rId8" Type="http://schemas.openxmlformats.org/officeDocument/2006/relationships/image" Target="../media/image8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Fundamentos e paradigmas de interoperabilidade em Saúde</a:t>
            </a:r>
            <a:endParaRPr/>
          </a:p>
        </p:txBody>
      </p:sp>
      <p:sp>
        <p:nvSpPr>
          <p:cNvPr id="87" name="Google Shape;87;p13"/>
          <p:cNvSpPr txBox="1"/>
          <p:nvPr>
            <p:ph idx="1" type="subTitle"/>
          </p:nvPr>
        </p:nvSpPr>
        <p:spPr>
          <a:xfrm>
            <a:off x="390525" y="3685975"/>
            <a:ext cx="6344700" cy="70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Italo Macêdo</a:t>
            </a:r>
            <a:endParaRPr/>
          </a:p>
          <a:p>
            <a:pPr indent="0" lvl="0" marL="0" rtl="0" algn="l">
              <a:spcBef>
                <a:spcPts val="0"/>
              </a:spcBef>
              <a:spcAft>
                <a:spcPts val="0"/>
              </a:spcAft>
              <a:buNone/>
            </a:pPr>
            <a:r>
              <a:rPr lang="en"/>
              <a:t>italo@gointerop.com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pic>
        <p:nvPicPr>
          <p:cNvPr id="147" name="Google Shape;147;p22"/>
          <p:cNvPicPr preferRelativeResize="0"/>
          <p:nvPr/>
        </p:nvPicPr>
        <p:blipFill>
          <a:blip r:embed="rId3">
            <a:alphaModFix/>
          </a:blip>
          <a:stretch>
            <a:fillRect/>
          </a:stretch>
        </p:blipFill>
        <p:spPr>
          <a:xfrm>
            <a:off x="3865200" y="1684425"/>
            <a:ext cx="5278804" cy="3459075"/>
          </a:xfrm>
          <a:prstGeom prst="rect">
            <a:avLst/>
          </a:prstGeom>
          <a:noFill/>
          <a:ln>
            <a:noFill/>
          </a:ln>
        </p:spPr>
      </p:pic>
      <p:sp>
        <p:nvSpPr>
          <p:cNvPr id="148" name="Google Shape;148;p22"/>
          <p:cNvSpPr txBox="1"/>
          <p:nvPr>
            <p:ph idx="1" type="body"/>
          </p:nvPr>
        </p:nvSpPr>
        <p:spPr>
          <a:xfrm>
            <a:off x="471900" y="1919075"/>
            <a:ext cx="32580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Não se preocupam com padrões semânticos;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54" name="Google Shape;154;p23"/>
          <p:cNvSpPr txBox="1"/>
          <p:nvPr>
            <p:ph idx="1" type="body"/>
          </p:nvPr>
        </p:nvSpPr>
        <p:spPr>
          <a:xfrm>
            <a:off x="471900" y="1919075"/>
            <a:ext cx="28368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Não se preocupam com o processo;</a:t>
            </a:r>
            <a:endParaRPr/>
          </a:p>
          <a:p>
            <a:pPr indent="-298450" lvl="1" marL="914400" rtl="0" algn="l">
              <a:spcBef>
                <a:spcPts val="0"/>
              </a:spcBef>
              <a:spcAft>
                <a:spcPts val="0"/>
              </a:spcAft>
              <a:buSzPts val="1100"/>
              <a:buChar char="○"/>
            </a:pPr>
            <a:r>
              <a:rPr lang="en"/>
              <a:t>Foco no Minimum Viable Product (MVP);</a:t>
            </a:r>
            <a:endParaRPr/>
          </a:p>
        </p:txBody>
      </p:sp>
      <p:pic>
        <p:nvPicPr>
          <p:cNvPr id="155" name="Google Shape;155;p23"/>
          <p:cNvPicPr preferRelativeResize="0"/>
          <p:nvPr/>
        </p:nvPicPr>
        <p:blipFill>
          <a:blip r:embed="rId3">
            <a:alphaModFix/>
          </a:blip>
          <a:stretch>
            <a:fillRect/>
          </a:stretch>
        </p:blipFill>
        <p:spPr>
          <a:xfrm>
            <a:off x="3391400" y="1733550"/>
            <a:ext cx="5715006" cy="3409950"/>
          </a:xfrm>
          <a:prstGeom prst="rect">
            <a:avLst/>
          </a:prstGeom>
          <a:noFill/>
          <a:ln>
            <a:noFill/>
          </a:ln>
        </p:spPr>
      </p:pic>
      <p:pic>
        <p:nvPicPr>
          <p:cNvPr id="156" name="Google Shape;156;p23"/>
          <p:cNvPicPr preferRelativeResize="0"/>
          <p:nvPr/>
        </p:nvPicPr>
        <p:blipFill>
          <a:blip r:embed="rId4">
            <a:alphaModFix/>
          </a:blip>
          <a:stretch>
            <a:fillRect/>
          </a:stretch>
        </p:blipFill>
        <p:spPr>
          <a:xfrm>
            <a:off x="889238" y="3600975"/>
            <a:ext cx="2002125" cy="1319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62" name="Google Shape;162;p24"/>
          <p:cNvSpPr txBox="1"/>
          <p:nvPr>
            <p:ph idx="1" type="body"/>
          </p:nvPr>
        </p:nvSpPr>
        <p:spPr>
          <a:xfrm>
            <a:off x="471900" y="1919075"/>
            <a:ext cx="41001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Não se preocupam com o modelo de dados;</a:t>
            </a:r>
            <a:endParaRPr/>
          </a:p>
        </p:txBody>
      </p:sp>
      <p:pic>
        <p:nvPicPr>
          <p:cNvPr id="163" name="Google Shape;163;p24"/>
          <p:cNvPicPr preferRelativeResize="0"/>
          <p:nvPr/>
        </p:nvPicPr>
        <p:blipFill>
          <a:blip r:embed="rId3">
            <a:alphaModFix/>
          </a:blip>
          <a:stretch>
            <a:fillRect/>
          </a:stretch>
        </p:blipFill>
        <p:spPr>
          <a:xfrm>
            <a:off x="4724425" y="2332675"/>
            <a:ext cx="4267201" cy="2507618"/>
          </a:xfrm>
          <a:prstGeom prst="rect">
            <a:avLst/>
          </a:prstGeom>
          <a:noFill/>
          <a:ln>
            <a:noFill/>
          </a:ln>
        </p:spPr>
      </p:pic>
      <p:pic>
        <p:nvPicPr>
          <p:cNvPr id="164" name="Google Shape;164;p24"/>
          <p:cNvPicPr preferRelativeResize="0"/>
          <p:nvPr/>
        </p:nvPicPr>
        <p:blipFill>
          <a:blip r:embed="rId4">
            <a:alphaModFix/>
          </a:blip>
          <a:stretch>
            <a:fillRect/>
          </a:stretch>
        </p:blipFill>
        <p:spPr>
          <a:xfrm>
            <a:off x="-1" y="2635874"/>
            <a:ext cx="4572728" cy="2507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70" name="Google Shape;170;p25"/>
          <p:cNvSpPr txBox="1"/>
          <p:nvPr>
            <p:ph idx="1" type="body"/>
          </p:nvPr>
        </p:nvSpPr>
        <p:spPr>
          <a:xfrm>
            <a:off x="471900" y="1919075"/>
            <a:ext cx="30099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Não se preocupam com o DE-PARA;</a:t>
            </a:r>
            <a:endParaRPr/>
          </a:p>
          <a:p>
            <a:pPr indent="-298450" lvl="1" marL="914400" rtl="0" algn="l">
              <a:spcBef>
                <a:spcPts val="0"/>
              </a:spcBef>
              <a:spcAft>
                <a:spcPts val="0"/>
              </a:spcAft>
              <a:buSzPts val="1100"/>
              <a:buChar char="○"/>
            </a:pPr>
            <a:r>
              <a:rPr lang="en"/>
              <a:t>DE-PARA deve ser formalmente realizado através do mapeamento de conceitos;</a:t>
            </a:r>
            <a:endParaRPr/>
          </a:p>
        </p:txBody>
      </p:sp>
      <p:pic>
        <p:nvPicPr>
          <p:cNvPr id="171" name="Google Shape;171;p25"/>
          <p:cNvPicPr preferRelativeResize="0"/>
          <p:nvPr/>
        </p:nvPicPr>
        <p:blipFill>
          <a:blip r:embed="rId3">
            <a:alphaModFix/>
          </a:blip>
          <a:stretch>
            <a:fillRect/>
          </a:stretch>
        </p:blipFill>
        <p:spPr>
          <a:xfrm>
            <a:off x="3348849" y="1955125"/>
            <a:ext cx="5795149" cy="2897574"/>
          </a:xfrm>
          <a:prstGeom prst="rect">
            <a:avLst/>
          </a:prstGeom>
          <a:noFill/>
          <a:ln>
            <a:noFill/>
          </a:ln>
        </p:spPr>
      </p:pic>
      <p:pic>
        <p:nvPicPr>
          <p:cNvPr id="172" name="Google Shape;172;p25"/>
          <p:cNvPicPr preferRelativeResize="0"/>
          <p:nvPr/>
        </p:nvPicPr>
        <p:blipFill>
          <a:blip r:embed="rId4">
            <a:alphaModFix/>
          </a:blip>
          <a:stretch>
            <a:fillRect/>
          </a:stretch>
        </p:blipFill>
        <p:spPr>
          <a:xfrm>
            <a:off x="1123613" y="3953147"/>
            <a:ext cx="1706476" cy="972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idx="1" type="body"/>
          </p:nvPr>
        </p:nvSpPr>
        <p:spPr>
          <a:xfrm>
            <a:off x="4699975" y="1967113"/>
            <a:ext cx="41001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Projetos de interoperabilidade;</a:t>
            </a:r>
            <a:endParaRPr/>
          </a:p>
          <a:p>
            <a:pPr indent="-298450" lvl="1" marL="914400" rtl="0" algn="l">
              <a:spcBef>
                <a:spcPts val="0"/>
              </a:spcBef>
              <a:spcAft>
                <a:spcPts val="0"/>
              </a:spcAft>
              <a:buSzPts val="1100"/>
              <a:buChar char="○"/>
            </a:pPr>
            <a:r>
              <a:rPr lang="en"/>
              <a:t>Padrões de modelos; </a:t>
            </a:r>
            <a:endParaRPr/>
          </a:p>
          <a:p>
            <a:pPr indent="-298450" lvl="1" marL="914400" rtl="0" algn="l">
              <a:spcBef>
                <a:spcPts val="0"/>
              </a:spcBef>
              <a:spcAft>
                <a:spcPts val="0"/>
              </a:spcAft>
              <a:buSzPts val="1100"/>
              <a:buChar char="○"/>
            </a:pPr>
            <a:r>
              <a:rPr lang="en"/>
              <a:t>Padrões sintáticos;</a:t>
            </a:r>
            <a:endParaRPr/>
          </a:p>
          <a:p>
            <a:pPr indent="-298450" lvl="1" marL="914400" rtl="0" algn="l">
              <a:spcBef>
                <a:spcPts val="0"/>
              </a:spcBef>
              <a:spcAft>
                <a:spcPts val="0"/>
              </a:spcAft>
              <a:buSzPts val="1100"/>
              <a:buChar char="○"/>
            </a:pPr>
            <a:r>
              <a:rPr lang="en"/>
              <a:t>Padrões semânticos;</a:t>
            </a:r>
            <a:endParaRPr/>
          </a:p>
          <a:p>
            <a:pPr indent="-298450" lvl="1" marL="914400" rtl="0" algn="l">
              <a:spcBef>
                <a:spcPts val="0"/>
              </a:spcBef>
              <a:spcAft>
                <a:spcPts val="0"/>
              </a:spcAft>
              <a:buSzPts val="1100"/>
              <a:buChar char="○"/>
            </a:pPr>
            <a:r>
              <a:rPr lang="en"/>
              <a:t>Padrões de processo;</a:t>
            </a:r>
            <a:endParaRPr/>
          </a:p>
          <a:p>
            <a:pPr indent="-298450" lvl="1" marL="914400" rtl="0" algn="l">
              <a:spcBef>
                <a:spcPts val="0"/>
              </a:spcBef>
              <a:spcAft>
                <a:spcPts val="0"/>
              </a:spcAft>
              <a:buSzPts val="1100"/>
              <a:buChar char="○"/>
            </a:pPr>
            <a:r>
              <a:rPr lang="en"/>
              <a:t>Aderentes a requisitos legais no design;</a:t>
            </a:r>
            <a:endParaRPr/>
          </a:p>
        </p:txBody>
      </p:sp>
      <p:sp>
        <p:nvSpPr>
          <p:cNvPr id="178" name="Google Shape;178;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79" name="Google Shape;179;p26"/>
          <p:cNvSpPr txBox="1"/>
          <p:nvPr>
            <p:ph idx="1" type="body"/>
          </p:nvPr>
        </p:nvSpPr>
        <p:spPr>
          <a:xfrm>
            <a:off x="471900" y="1919075"/>
            <a:ext cx="41001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Projetos de integração;</a:t>
            </a:r>
            <a:endParaRPr/>
          </a:p>
          <a:p>
            <a:pPr indent="-298450" lvl="1" marL="914400" rtl="0" algn="l">
              <a:spcBef>
                <a:spcPts val="0"/>
              </a:spcBef>
              <a:spcAft>
                <a:spcPts val="0"/>
              </a:spcAft>
              <a:buSzPts val="1100"/>
              <a:buChar char="○"/>
            </a:pPr>
            <a:r>
              <a:rPr lang="en"/>
              <a:t>Padrões de modelos; </a:t>
            </a:r>
            <a:endParaRPr/>
          </a:p>
          <a:p>
            <a:pPr indent="-298450" lvl="1" marL="914400" rtl="0" algn="l">
              <a:spcBef>
                <a:spcPts val="0"/>
              </a:spcBef>
              <a:spcAft>
                <a:spcPts val="0"/>
              </a:spcAft>
              <a:buSzPts val="1100"/>
              <a:buChar char="○"/>
            </a:pPr>
            <a:r>
              <a:rPr lang="en"/>
              <a:t>Padrões sintáticos;</a:t>
            </a:r>
            <a:endParaRPr/>
          </a:p>
          <a:p>
            <a:pPr indent="-298450" lvl="1" marL="914400" rtl="0" algn="l">
              <a:spcBef>
                <a:spcPts val="0"/>
              </a:spcBef>
              <a:spcAft>
                <a:spcPts val="0"/>
              </a:spcAft>
              <a:buSzPts val="1100"/>
              <a:buChar char="○"/>
            </a:pPr>
            <a:r>
              <a:rPr lang="en"/>
              <a:t>Padrões semânticos;</a:t>
            </a:r>
            <a:endParaRPr/>
          </a:p>
          <a:p>
            <a:pPr indent="-298450" lvl="1" marL="914400" rtl="0" algn="l">
              <a:spcBef>
                <a:spcPts val="0"/>
              </a:spcBef>
              <a:spcAft>
                <a:spcPts val="0"/>
              </a:spcAft>
              <a:buSzPts val="1100"/>
              <a:buChar char="○"/>
            </a:pPr>
            <a:r>
              <a:rPr lang="en"/>
              <a:t>Padrões de processo;</a:t>
            </a:r>
            <a:endParaRPr/>
          </a:p>
          <a:p>
            <a:pPr indent="-298450" lvl="1" marL="914400" rtl="0" algn="l">
              <a:spcBef>
                <a:spcPts val="0"/>
              </a:spcBef>
              <a:spcAft>
                <a:spcPts val="0"/>
              </a:spcAft>
              <a:buSzPts val="1100"/>
              <a:buChar char="○"/>
            </a:pPr>
            <a:r>
              <a:rPr lang="en"/>
              <a:t>Frequentemente não contemplam requisitos legais;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85" name="Google Shape;185;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Projetos de integração:</a:t>
            </a:r>
            <a:endParaRPr/>
          </a:p>
          <a:p>
            <a:pPr indent="-298450" lvl="1" marL="914400" rtl="0" algn="l">
              <a:spcBef>
                <a:spcPts val="0"/>
              </a:spcBef>
              <a:spcAft>
                <a:spcPts val="0"/>
              </a:spcAft>
              <a:buSzPts val="1100"/>
              <a:buChar char="○"/>
            </a:pPr>
            <a:r>
              <a:rPr lang="en"/>
              <a:t>Falham em cenários de novo elemento no modelo de dados;</a:t>
            </a:r>
            <a:endParaRPr/>
          </a:p>
          <a:p>
            <a:pPr indent="-298450" lvl="1" marL="914400" rtl="0" algn="l">
              <a:spcBef>
                <a:spcPts val="0"/>
              </a:spcBef>
              <a:spcAft>
                <a:spcPts val="0"/>
              </a:spcAft>
              <a:buSzPts val="1100"/>
              <a:buChar char="○"/>
            </a:pPr>
            <a:r>
              <a:rPr lang="en"/>
              <a:t>Falham em cenários de novo elemento sintático;</a:t>
            </a:r>
            <a:endParaRPr/>
          </a:p>
          <a:p>
            <a:pPr indent="-298450" lvl="1" marL="914400" rtl="0" algn="l">
              <a:spcBef>
                <a:spcPts val="0"/>
              </a:spcBef>
              <a:spcAft>
                <a:spcPts val="0"/>
              </a:spcAft>
              <a:buSzPts val="1100"/>
              <a:buChar char="○"/>
            </a:pPr>
            <a:r>
              <a:rPr lang="en"/>
              <a:t>Falham em cenários de novo elemento semântico;</a:t>
            </a:r>
            <a:endParaRPr/>
          </a:p>
          <a:p>
            <a:pPr indent="-298450" lvl="1" marL="914400" rtl="0" algn="l">
              <a:spcBef>
                <a:spcPts val="0"/>
              </a:spcBef>
              <a:spcAft>
                <a:spcPts val="0"/>
              </a:spcAft>
              <a:buSzPts val="1100"/>
              <a:buChar char="○"/>
            </a:pPr>
            <a:r>
              <a:rPr lang="en"/>
              <a:t>Falham em cenários de fluxo de processo não contemplado no MVP;</a:t>
            </a:r>
            <a:endParaRPr/>
          </a:p>
          <a:p>
            <a:pPr indent="-298450" lvl="1" marL="914400" rtl="0" algn="l">
              <a:spcBef>
                <a:spcPts val="0"/>
              </a:spcBef>
              <a:spcAft>
                <a:spcPts val="0"/>
              </a:spcAft>
              <a:buSzPts val="1100"/>
              <a:buChar char="○"/>
            </a:pPr>
            <a:r>
              <a:rPr lang="en"/>
              <a:t>Falham ao não contemplar requisitos legais no design;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Objetivo</a:t>
            </a:r>
            <a:endParaRPr/>
          </a:p>
        </p:txBody>
      </p:sp>
      <p:sp>
        <p:nvSpPr>
          <p:cNvPr id="191" name="Google Shape;191;p28"/>
          <p:cNvSpPr txBox="1"/>
          <p:nvPr>
            <p:ph idx="1" type="body"/>
          </p:nvPr>
        </p:nvSpPr>
        <p:spPr>
          <a:xfrm>
            <a:off x="471900" y="1967125"/>
            <a:ext cx="83283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Conceber projetos que sejam:</a:t>
            </a:r>
            <a:endParaRPr/>
          </a:p>
          <a:p>
            <a:pPr indent="-298450" lvl="1" marL="914400" rtl="0" algn="l">
              <a:spcBef>
                <a:spcPts val="0"/>
              </a:spcBef>
              <a:spcAft>
                <a:spcPts val="0"/>
              </a:spcAft>
              <a:buSzPts val="1100"/>
              <a:buChar char="○"/>
            </a:pPr>
            <a:r>
              <a:rPr lang="en"/>
              <a:t>Aderentes a padrões de modelagem; </a:t>
            </a:r>
            <a:endParaRPr/>
          </a:p>
          <a:p>
            <a:pPr indent="-298450" lvl="1" marL="914400" rtl="0" algn="l">
              <a:spcBef>
                <a:spcPts val="0"/>
              </a:spcBef>
              <a:spcAft>
                <a:spcPts val="0"/>
              </a:spcAft>
              <a:buSzPts val="1100"/>
              <a:buChar char="○"/>
            </a:pPr>
            <a:r>
              <a:rPr lang="en"/>
              <a:t>Aderentes a padrões sintáticos;</a:t>
            </a:r>
            <a:endParaRPr/>
          </a:p>
          <a:p>
            <a:pPr indent="-298450" lvl="1" marL="914400" rtl="0" algn="l">
              <a:spcBef>
                <a:spcPts val="0"/>
              </a:spcBef>
              <a:spcAft>
                <a:spcPts val="0"/>
              </a:spcAft>
              <a:buSzPts val="1100"/>
              <a:buChar char="○"/>
            </a:pPr>
            <a:r>
              <a:rPr lang="en"/>
              <a:t>Aderentes a padrões semânticos;</a:t>
            </a:r>
            <a:endParaRPr/>
          </a:p>
          <a:p>
            <a:pPr indent="-298450" lvl="1" marL="914400" rtl="0" algn="l">
              <a:spcBef>
                <a:spcPts val="0"/>
              </a:spcBef>
              <a:spcAft>
                <a:spcPts val="0"/>
              </a:spcAft>
              <a:buSzPts val="1100"/>
              <a:buChar char="○"/>
            </a:pPr>
            <a:r>
              <a:rPr lang="en"/>
              <a:t>Aderentes a padrões processuais;</a:t>
            </a:r>
            <a:endParaRPr/>
          </a:p>
          <a:p>
            <a:pPr indent="-298450" lvl="1" marL="914400" rtl="0" algn="l">
              <a:spcBef>
                <a:spcPts val="0"/>
              </a:spcBef>
              <a:spcAft>
                <a:spcPts val="0"/>
              </a:spcAft>
              <a:buSzPts val="1100"/>
              <a:buChar char="○"/>
            </a:pPr>
            <a:r>
              <a:rPr lang="en"/>
              <a:t>Aderentes a padrões que consideram requisitos de conformidade legal e segurança do design;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Concepção de projetos de interoperabilidade aderentes ao processo do HL7 Internacional:</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03" name="Google Shape;203;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de modelagem;</a:t>
            </a:r>
            <a:endParaRPr/>
          </a:p>
        </p:txBody>
      </p:sp>
      <p:pic>
        <p:nvPicPr>
          <p:cNvPr id="204" name="Google Shape;204;p30"/>
          <p:cNvPicPr preferRelativeResize="0"/>
          <p:nvPr/>
        </p:nvPicPr>
        <p:blipFill>
          <a:blip r:embed="rId3">
            <a:alphaModFix/>
          </a:blip>
          <a:stretch>
            <a:fillRect/>
          </a:stretch>
        </p:blipFill>
        <p:spPr>
          <a:xfrm>
            <a:off x="1884923" y="2463600"/>
            <a:ext cx="4303826" cy="2757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1"/>
          <p:cNvPicPr preferRelativeResize="0"/>
          <p:nvPr/>
        </p:nvPicPr>
        <p:blipFill>
          <a:blip r:embed="rId3">
            <a:alphaModFix/>
          </a:blip>
          <a:stretch>
            <a:fillRect/>
          </a:stretch>
        </p:blipFill>
        <p:spPr>
          <a:xfrm>
            <a:off x="-37600" y="0"/>
            <a:ext cx="7471301" cy="47863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70000" lnSpcReduction="20000"/>
          </a:bodyPr>
          <a:lstStyle/>
          <a:p>
            <a:pPr indent="-286385" lvl="0" marL="457200" rtl="0" algn="l">
              <a:spcBef>
                <a:spcPts val="0"/>
              </a:spcBef>
              <a:spcAft>
                <a:spcPts val="0"/>
              </a:spcAft>
              <a:buSzPct val="100000"/>
              <a:buChar char="●"/>
            </a:pPr>
            <a:r>
              <a:rPr lang="en"/>
              <a:t>Introdução;</a:t>
            </a:r>
            <a:endParaRPr/>
          </a:p>
          <a:p>
            <a:pPr indent="-277494" lvl="1" marL="914400" rtl="0" algn="l">
              <a:spcBef>
                <a:spcPts val="0"/>
              </a:spcBef>
              <a:spcAft>
                <a:spcPts val="0"/>
              </a:spcAft>
              <a:buSzPct val="100000"/>
              <a:buChar char="○"/>
            </a:pPr>
            <a:r>
              <a:rPr lang="en"/>
              <a:t>O que é integração ?</a:t>
            </a:r>
            <a:endParaRPr/>
          </a:p>
          <a:p>
            <a:pPr indent="-286385" lvl="0" marL="457200" rtl="0" algn="l">
              <a:spcBef>
                <a:spcPts val="0"/>
              </a:spcBef>
              <a:spcAft>
                <a:spcPts val="0"/>
              </a:spcAft>
              <a:buSzPct val="100000"/>
              <a:buChar char="●"/>
            </a:pPr>
            <a:r>
              <a:rPr lang="en"/>
              <a:t>Motivação;</a:t>
            </a:r>
            <a:endParaRPr/>
          </a:p>
          <a:p>
            <a:pPr indent="-277494" lvl="1" marL="914400" rtl="0" algn="l">
              <a:spcBef>
                <a:spcPts val="0"/>
              </a:spcBef>
              <a:spcAft>
                <a:spcPts val="0"/>
              </a:spcAft>
              <a:buSzPct val="100000"/>
              <a:buChar char="○"/>
            </a:pPr>
            <a:r>
              <a:rPr lang="en"/>
              <a:t>O porquê da interoperabilidade.</a:t>
            </a:r>
            <a:endParaRPr/>
          </a:p>
          <a:p>
            <a:pPr indent="-286385" lvl="0" marL="457200" rtl="0" algn="l">
              <a:spcBef>
                <a:spcPts val="0"/>
              </a:spcBef>
              <a:spcAft>
                <a:spcPts val="0"/>
              </a:spcAft>
              <a:buSzPct val="100000"/>
              <a:buChar char="●"/>
            </a:pPr>
            <a:r>
              <a:rPr lang="en"/>
              <a:t>Objetivo;</a:t>
            </a:r>
            <a:endParaRPr/>
          </a:p>
          <a:p>
            <a:pPr indent="-277494" lvl="1" marL="914400" rtl="0" algn="l">
              <a:spcBef>
                <a:spcPts val="0"/>
              </a:spcBef>
              <a:spcAft>
                <a:spcPts val="0"/>
              </a:spcAft>
              <a:buSzPct val="100000"/>
              <a:buChar char="○"/>
            </a:pPr>
            <a:r>
              <a:rPr lang="en"/>
              <a:t>Interoperar dados.</a:t>
            </a:r>
            <a:endParaRPr/>
          </a:p>
          <a:p>
            <a:pPr indent="-286385" lvl="0" marL="457200" rtl="0" algn="l">
              <a:spcBef>
                <a:spcPts val="0"/>
              </a:spcBef>
              <a:spcAft>
                <a:spcPts val="0"/>
              </a:spcAft>
              <a:buSzPct val="100000"/>
              <a:buChar char="●"/>
            </a:pPr>
            <a:r>
              <a:rPr lang="en"/>
              <a:t>Metodologia;</a:t>
            </a:r>
            <a:endParaRPr/>
          </a:p>
          <a:p>
            <a:pPr indent="-277494" lvl="1" marL="914400" rtl="0" algn="l">
              <a:spcBef>
                <a:spcPts val="0"/>
              </a:spcBef>
              <a:spcAft>
                <a:spcPts val="0"/>
              </a:spcAft>
              <a:buSzPct val="100000"/>
              <a:buChar char="○"/>
            </a:pPr>
            <a:r>
              <a:rPr lang="en"/>
              <a:t>O método do HL7 Internacional;</a:t>
            </a:r>
            <a:endParaRPr/>
          </a:p>
          <a:p>
            <a:pPr indent="-286385" lvl="0" marL="457200" rtl="0" algn="l">
              <a:spcBef>
                <a:spcPts val="0"/>
              </a:spcBef>
              <a:spcAft>
                <a:spcPts val="0"/>
              </a:spcAft>
              <a:buSzPct val="100000"/>
              <a:buChar char="●"/>
            </a:pPr>
            <a:r>
              <a:rPr lang="en"/>
              <a:t>Resultados;</a:t>
            </a:r>
            <a:endParaRPr/>
          </a:p>
          <a:p>
            <a:pPr indent="-277494" lvl="1" marL="914400" rtl="0" algn="l">
              <a:spcBef>
                <a:spcPts val="0"/>
              </a:spcBef>
              <a:spcAft>
                <a:spcPts val="0"/>
              </a:spcAft>
              <a:buSzPct val="100000"/>
              <a:buChar char="○"/>
            </a:pPr>
            <a:r>
              <a:rPr lang="en"/>
              <a:t>FHIR;</a:t>
            </a:r>
            <a:endParaRPr/>
          </a:p>
          <a:p>
            <a:pPr indent="-277494" lvl="1" marL="914400" rtl="0" algn="l">
              <a:spcBef>
                <a:spcPts val="0"/>
              </a:spcBef>
              <a:spcAft>
                <a:spcPts val="0"/>
              </a:spcAft>
              <a:buSzPct val="100000"/>
              <a:buChar char="○"/>
            </a:pPr>
            <a:r>
              <a:rPr lang="en"/>
              <a:t>FHIR Bulk Data;</a:t>
            </a:r>
            <a:endParaRPr/>
          </a:p>
          <a:p>
            <a:pPr indent="-277494" lvl="1" marL="914400" rtl="0" algn="l">
              <a:spcBef>
                <a:spcPts val="0"/>
              </a:spcBef>
              <a:spcAft>
                <a:spcPts val="0"/>
              </a:spcAft>
              <a:buSzPct val="100000"/>
              <a:buChar char="○"/>
            </a:pPr>
            <a:r>
              <a:rPr lang="en"/>
              <a:t>SMART on FHIR;</a:t>
            </a:r>
            <a:endParaRPr/>
          </a:p>
          <a:p>
            <a:pPr indent="-277494" lvl="1" marL="914400" rtl="0" algn="l">
              <a:spcBef>
                <a:spcPts val="0"/>
              </a:spcBef>
              <a:spcAft>
                <a:spcPts val="0"/>
              </a:spcAft>
              <a:buSzPct val="100000"/>
              <a:buChar char="○"/>
            </a:pPr>
            <a:r>
              <a:rPr lang="en"/>
              <a:t>CDS Hooks;</a:t>
            </a:r>
            <a:endParaRPr/>
          </a:p>
          <a:p>
            <a:pPr indent="-277494" lvl="1" marL="914400" rtl="0" algn="l">
              <a:spcBef>
                <a:spcPts val="0"/>
              </a:spcBef>
              <a:spcAft>
                <a:spcPts val="0"/>
              </a:spcAft>
              <a:buSzPct val="100000"/>
              <a:buChar char="○"/>
            </a:pPr>
            <a:r>
              <a:rPr lang="en"/>
              <a:t>Info button;</a:t>
            </a:r>
            <a:endParaRPr/>
          </a:p>
          <a:p>
            <a:pPr indent="-277494" lvl="1" marL="914400" rtl="0" algn="l">
              <a:spcBef>
                <a:spcPts val="0"/>
              </a:spcBef>
              <a:spcAft>
                <a:spcPts val="0"/>
              </a:spcAft>
              <a:buSzPct val="100000"/>
              <a:buChar char="○"/>
            </a:pPr>
            <a:r>
              <a:rPr lang="en"/>
              <a:t>Blue button;</a:t>
            </a:r>
            <a:endParaRPr/>
          </a:p>
          <a:p>
            <a:pPr indent="-286385" lvl="0" marL="457200" rtl="0" algn="l">
              <a:spcBef>
                <a:spcPts val="0"/>
              </a:spcBef>
              <a:spcAft>
                <a:spcPts val="0"/>
              </a:spcAft>
              <a:buSzPct val="100000"/>
              <a:buChar char="●"/>
            </a:pPr>
            <a:r>
              <a:rPr lang="en"/>
              <a:t>Conclusão;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15" name="Google Shape;215;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sintático;</a:t>
            </a:r>
            <a:endParaRPr/>
          </a:p>
        </p:txBody>
      </p:sp>
      <p:pic>
        <p:nvPicPr>
          <p:cNvPr id="216" name="Google Shape;216;p32"/>
          <p:cNvPicPr preferRelativeResize="0"/>
          <p:nvPr/>
        </p:nvPicPr>
        <p:blipFill>
          <a:blip r:embed="rId3">
            <a:alphaModFix/>
          </a:blip>
          <a:stretch>
            <a:fillRect/>
          </a:stretch>
        </p:blipFill>
        <p:spPr>
          <a:xfrm>
            <a:off x="3505493" y="1919075"/>
            <a:ext cx="5638514"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33"/>
          <p:cNvPicPr preferRelativeResize="0"/>
          <p:nvPr/>
        </p:nvPicPr>
        <p:blipFill>
          <a:blip r:embed="rId3">
            <a:alphaModFix/>
          </a:blip>
          <a:stretch>
            <a:fillRect/>
          </a:stretch>
        </p:blipFill>
        <p:spPr>
          <a:xfrm>
            <a:off x="-7" y="0"/>
            <a:ext cx="5638514"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pic>
        <p:nvPicPr>
          <p:cNvPr id="228" name="Google Shape;228;p34"/>
          <p:cNvPicPr preferRelativeResize="0"/>
          <p:nvPr/>
        </p:nvPicPr>
        <p:blipFill>
          <a:blip r:embed="rId3">
            <a:alphaModFix/>
          </a:blip>
          <a:stretch>
            <a:fillRect/>
          </a:stretch>
        </p:blipFill>
        <p:spPr>
          <a:xfrm>
            <a:off x="1896975" y="1771625"/>
            <a:ext cx="5549056" cy="333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pic>
        <p:nvPicPr>
          <p:cNvPr id="234" name="Google Shape;234;p35"/>
          <p:cNvPicPr preferRelativeResize="0"/>
          <p:nvPr/>
        </p:nvPicPr>
        <p:blipFill>
          <a:blip r:embed="rId3">
            <a:alphaModFix/>
          </a:blip>
          <a:stretch>
            <a:fillRect/>
          </a:stretch>
        </p:blipFill>
        <p:spPr>
          <a:xfrm>
            <a:off x="2405475" y="1681375"/>
            <a:ext cx="4333046" cy="33322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40" name="Google Shape;240;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semântico;</a:t>
            </a:r>
            <a:endParaRPr/>
          </a:p>
          <a:p>
            <a:pPr indent="-298450" lvl="1" marL="914400" rtl="0" algn="l">
              <a:spcBef>
                <a:spcPts val="0"/>
              </a:spcBef>
              <a:spcAft>
                <a:spcPts val="0"/>
              </a:spcAft>
              <a:buSzPts val="1100"/>
              <a:buChar char="○"/>
            </a:pPr>
            <a:r>
              <a:rPr lang="en"/>
              <a:t>Binding;</a:t>
            </a:r>
            <a:endParaRPr/>
          </a:p>
        </p:txBody>
      </p:sp>
      <p:pic>
        <p:nvPicPr>
          <p:cNvPr id="241" name="Google Shape;241;p36"/>
          <p:cNvPicPr preferRelativeResize="0"/>
          <p:nvPr/>
        </p:nvPicPr>
        <p:blipFill>
          <a:blip r:embed="rId3">
            <a:alphaModFix/>
          </a:blip>
          <a:stretch>
            <a:fillRect/>
          </a:stretch>
        </p:blipFill>
        <p:spPr>
          <a:xfrm>
            <a:off x="2203110" y="2571750"/>
            <a:ext cx="6626241" cy="27101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47" name="Google Shape;247;p37"/>
          <p:cNvSpPr txBox="1"/>
          <p:nvPr>
            <p:ph idx="1" type="body"/>
          </p:nvPr>
        </p:nvSpPr>
        <p:spPr>
          <a:xfrm>
            <a:off x="471900" y="1919075"/>
            <a:ext cx="28218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semântico;</a:t>
            </a:r>
            <a:endParaRPr/>
          </a:p>
          <a:p>
            <a:pPr indent="-298450" lvl="1" marL="914400" rtl="0" algn="l">
              <a:spcBef>
                <a:spcPts val="0"/>
              </a:spcBef>
              <a:spcAft>
                <a:spcPts val="0"/>
              </a:spcAft>
              <a:buSzPts val="1100"/>
              <a:buChar char="○"/>
            </a:pPr>
            <a:r>
              <a:rPr lang="en"/>
              <a:t>Domínio de valores (ValueSet) para um elemento que inclui valores de uma terminologia (CodeSystem)</a:t>
            </a:r>
            <a:endParaRPr/>
          </a:p>
        </p:txBody>
      </p:sp>
      <p:pic>
        <p:nvPicPr>
          <p:cNvPr id="248" name="Google Shape;248;p37"/>
          <p:cNvPicPr preferRelativeResize="0"/>
          <p:nvPr/>
        </p:nvPicPr>
        <p:blipFill>
          <a:blip r:embed="rId3">
            <a:alphaModFix/>
          </a:blip>
          <a:stretch>
            <a:fillRect/>
          </a:stretch>
        </p:blipFill>
        <p:spPr>
          <a:xfrm>
            <a:off x="3354304" y="1919076"/>
            <a:ext cx="5789697" cy="3103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pic>
        <p:nvPicPr>
          <p:cNvPr id="254" name="Google Shape;254;p38"/>
          <p:cNvPicPr preferRelativeResize="0"/>
          <p:nvPr/>
        </p:nvPicPr>
        <p:blipFill>
          <a:blip r:embed="rId3">
            <a:alphaModFix/>
          </a:blip>
          <a:stretch>
            <a:fillRect/>
          </a:stretch>
        </p:blipFill>
        <p:spPr>
          <a:xfrm>
            <a:off x="4443676" y="2042475"/>
            <a:ext cx="4700324" cy="2586800"/>
          </a:xfrm>
          <a:prstGeom prst="rect">
            <a:avLst/>
          </a:prstGeom>
          <a:noFill/>
          <a:ln>
            <a:noFill/>
          </a:ln>
        </p:spPr>
      </p:pic>
      <p:sp>
        <p:nvSpPr>
          <p:cNvPr id="255" name="Google Shape;255;p38"/>
          <p:cNvSpPr txBox="1"/>
          <p:nvPr>
            <p:ph idx="1" type="body"/>
          </p:nvPr>
        </p:nvSpPr>
        <p:spPr>
          <a:xfrm>
            <a:off x="471900" y="1919075"/>
            <a:ext cx="41754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semântico;</a:t>
            </a:r>
            <a:endParaRPr/>
          </a:p>
          <a:p>
            <a:pPr indent="-298450" lvl="1" marL="914400" rtl="0" algn="l">
              <a:spcBef>
                <a:spcPts val="0"/>
              </a:spcBef>
              <a:spcAft>
                <a:spcPts val="0"/>
              </a:spcAft>
              <a:buSzPts val="1100"/>
              <a:buChar char="○"/>
            </a:pPr>
            <a:r>
              <a:rPr lang="en"/>
              <a:t>Patient;</a:t>
            </a:r>
            <a:endParaRPr/>
          </a:p>
          <a:p>
            <a:pPr indent="-298450" lvl="2" marL="1371600" rtl="0" algn="l">
              <a:spcBef>
                <a:spcPts val="0"/>
              </a:spcBef>
              <a:spcAft>
                <a:spcPts val="0"/>
              </a:spcAft>
              <a:buSzPts val="1100"/>
              <a:buChar char="■"/>
            </a:pPr>
            <a:r>
              <a:rPr lang="en"/>
              <a:t>maritalStatus;</a:t>
            </a:r>
            <a:endParaRPr/>
          </a:p>
          <a:p>
            <a:pPr indent="-298450" lvl="3" marL="1828800" rtl="0" algn="l">
              <a:spcBef>
                <a:spcPts val="0"/>
              </a:spcBef>
              <a:spcAft>
                <a:spcPts val="0"/>
              </a:spcAft>
              <a:buSzPts val="1100"/>
              <a:buChar char="●"/>
            </a:pPr>
            <a:r>
              <a:rPr lang="en"/>
              <a:t>Tem um domínio de valores;</a:t>
            </a:r>
            <a:endParaRPr/>
          </a:p>
          <a:p>
            <a:pPr indent="-298450" lvl="3" marL="1828800" rtl="0" algn="l">
              <a:spcBef>
                <a:spcPts val="0"/>
              </a:spcBef>
              <a:spcAft>
                <a:spcPts val="0"/>
              </a:spcAft>
              <a:buSzPts val="1100"/>
              <a:buChar char="●"/>
            </a:pPr>
            <a:r>
              <a:rPr lang="en"/>
              <a:t>Tipagem forte;</a:t>
            </a:r>
            <a:endParaRPr/>
          </a:p>
          <a:p>
            <a:pPr indent="-298450" lvl="3" marL="1828800" rtl="0" algn="l">
              <a:spcBef>
                <a:spcPts val="0"/>
              </a:spcBef>
              <a:spcAft>
                <a:spcPts val="0"/>
              </a:spcAft>
              <a:buSzPts val="1100"/>
              <a:buChar char="●"/>
            </a:pPr>
            <a:r>
              <a:rPr lang="en"/>
              <a:t>Inclui valores da terminologia de estado civil da HL7 V3;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61" name="Google Shape;261;p39"/>
          <p:cNvSpPr txBox="1"/>
          <p:nvPr>
            <p:ph idx="1" type="body"/>
          </p:nvPr>
        </p:nvSpPr>
        <p:spPr>
          <a:xfrm>
            <a:off x="471900" y="1919075"/>
            <a:ext cx="38547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de transformação semântica (tradução);</a:t>
            </a:r>
            <a:endParaRPr/>
          </a:p>
          <a:p>
            <a:pPr indent="-298450" lvl="1" marL="914400" rtl="0" algn="l">
              <a:spcBef>
                <a:spcPts val="0"/>
              </a:spcBef>
              <a:spcAft>
                <a:spcPts val="0"/>
              </a:spcAft>
              <a:buSzPts val="1100"/>
              <a:buChar char="○"/>
            </a:pPr>
            <a:r>
              <a:rPr lang="en"/>
              <a:t>Tradução;</a:t>
            </a:r>
            <a:endParaRPr/>
          </a:p>
          <a:p>
            <a:pPr indent="-298450" lvl="2" marL="1371600" rtl="0" algn="l">
              <a:spcBef>
                <a:spcPts val="0"/>
              </a:spcBef>
              <a:spcAft>
                <a:spcPts val="0"/>
              </a:spcAft>
              <a:buSzPts val="1100"/>
              <a:buChar char="■"/>
            </a:pPr>
            <a:r>
              <a:rPr lang="en"/>
              <a:t>Considera um idioma de origem e um de destino;</a:t>
            </a:r>
            <a:endParaRPr/>
          </a:p>
          <a:p>
            <a:pPr indent="-298450" lvl="2" marL="1371600" rtl="0" algn="l">
              <a:spcBef>
                <a:spcPts val="0"/>
              </a:spcBef>
              <a:spcAft>
                <a:spcPts val="0"/>
              </a:spcAft>
              <a:buSzPts val="1100"/>
              <a:buChar char="■"/>
            </a:pPr>
            <a:r>
              <a:rPr lang="en"/>
              <a:t>Respeita contexto da palavra;</a:t>
            </a:r>
            <a:endParaRPr/>
          </a:p>
          <a:p>
            <a:pPr indent="-298450" lvl="1" marL="914400" rtl="0" algn="l">
              <a:spcBef>
                <a:spcPts val="0"/>
              </a:spcBef>
              <a:spcAft>
                <a:spcPts val="0"/>
              </a:spcAft>
              <a:buSzPts val="1100"/>
              <a:buChar char="○"/>
            </a:pPr>
            <a:r>
              <a:rPr lang="en"/>
              <a:t>Patient;</a:t>
            </a:r>
            <a:endParaRPr/>
          </a:p>
          <a:p>
            <a:pPr indent="-298450" lvl="2" marL="1371600" rtl="0" algn="l">
              <a:spcBef>
                <a:spcPts val="0"/>
              </a:spcBef>
              <a:spcAft>
                <a:spcPts val="0"/>
              </a:spcAft>
              <a:buSzPts val="1100"/>
              <a:buChar char="■"/>
            </a:pPr>
            <a:r>
              <a:rPr lang="en"/>
              <a:t>maritalStatus;</a:t>
            </a:r>
            <a:endParaRPr/>
          </a:p>
          <a:p>
            <a:pPr indent="-298450" lvl="3" marL="1828800" rtl="0" algn="l">
              <a:spcBef>
                <a:spcPts val="0"/>
              </a:spcBef>
              <a:spcAft>
                <a:spcPts val="0"/>
              </a:spcAft>
              <a:buSzPts val="1100"/>
              <a:buChar char="●"/>
            </a:pPr>
            <a:r>
              <a:rPr lang="en"/>
              <a:t>Representado em outra terminologia;</a:t>
            </a:r>
            <a:endParaRPr/>
          </a:p>
        </p:txBody>
      </p:sp>
      <p:pic>
        <p:nvPicPr>
          <p:cNvPr id="262" name="Google Shape;262;p39"/>
          <p:cNvPicPr preferRelativeResize="0"/>
          <p:nvPr/>
        </p:nvPicPr>
        <p:blipFill>
          <a:blip r:embed="rId3">
            <a:alphaModFix/>
          </a:blip>
          <a:stretch>
            <a:fillRect/>
          </a:stretch>
        </p:blipFill>
        <p:spPr>
          <a:xfrm>
            <a:off x="4326450" y="2069787"/>
            <a:ext cx="4817551" cy="2408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68" name="Google Shape;268;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de documentação;</a:t>
            </a:r>
            <a:endParaRPr/>
          </a:p>
          <a:p>
            <a:pPr indent="-298450" lvl="1" marL="914400" rtl="0" algn="l">
              <a:spcBef>
                <a:spcPts val="0"/>
              </a:spcBef>
              <a:spcAft>
                <a:spcPts val="0"/>
              </a:spcAft>
              <a:buSzPts val="1100"/>
              <a:buChar char="○"/>
            </a:pPr>
            <a:r>
              <a:rPr lang="en"/>
              <a:t>FHIR IG Publisher;</a:t>
            </a:r>
            <a:endParaRPr/>
          </a:p>
        </p:txBody>
      </p:sp>
      <p:pic>
        <p:nvPicPr>
          <p:cNvPr id="269" name="Google Shape;269;p40"/>
          <p:cNvPicPr preferRelativeResize="0"/>
          <p:nvPr/>
        </p:nvPicPr>
        <p:blipFill>
          <a:blip r:embed="rId3">
            <a:alphaModFix/>
          </a:blip>
          <a:stretch>
            <a:fillRect/>
          </a:stretch>
        </p:blipFill>
        <p:spPr>
          <a:xfrm>
            <a:off x="7288150" y="661463"/>
            <a:ext cx="1728025" cy="864000"/>
          </a:xfrm>
          <a:prstGeom prst="rect">
            <a:avLst/>
          </a:prstGeom>
          <a:noFill/>
          <a:ln>
            <a:noFill/>
          </a:ln>
        </p:spPr>
      </p:pic>
      <p:pic>
        <p:nvPicPr>
          <p:cNvPr id="270" name="Google Shape;270;p40"/>
          <p:cNvPicPr preferRelativeResize="0"/>
          <p:nvPr/>
        </p:nvPicPr>
        <p:blipFill>
          <a:blip r:embed="rId4">
            <a:alphaModFix/>
          </a:blip>
          <a:stretch>
            <a:fillRect/>
          </a:stretch>
        </p:blipFill>
        <p:spPr>
          <a:xfrm>
            <a:off x="0" y="2767288"/>
            <a:ext cx="9144000" cy="271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76" name="Google Shape;276;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Padrão de desenvolvimento (De facto);</a:t>
            </a:r>
            <a:endParaRPr/>
          </a:p>
          <a:p>
            <a:pPr indent="-298450" lvl="1" marL="914400" rtl="0" algn="l">
              <a:spcBef>
                <a:spcPts val="0"/>
              </a:spcBef>
              <a:spcAft>
                <a:spcPts val="0"/>
              </a:spcAft>
              <a:buSzPts val="1100"/>
              <a:buChar char="○"/>
            </a:pPr>
            <a:r>
              <a:rPr lang="en"/>
              <a:t>API de Interoperabilidade;</a:t>
            </a:r>
            <a:endParaRPr/>
          </a:p>
          <a:p>
            <a:pPr indent="-298450" lvl="1" marL="914400" rtl="0" algn="l">
              <a:spcBef>
                <a:spcPts val="0"/>
              </a:spcBef>
              <a:spcAft>
                <a:spcPts val="0"/>
              </a:spcAft>
              <a:buSzPts val="1100"/>
              <a:buChar char="○"/>
            </a:pPr>
            <a:r>
              <a:rPr lang="en"/>
              <a:t>Motor de MRI;</a:t>
            </a:r>
            <a:endParaRPr/>
          </a:p>
          <a:p>
            <a:pPr indent="-298450" lvl="1" marL="914400" rtl="0" algn="l">
              <a:spcBef>
                <a:spcPts val="0"/>
              </a:spcBef>
              <a:spcAft>
                <a:spcPts val="0"/>
              </a:spcAft>
              <a:buSzPts val="1100"/>
              <a:buChar char="○"/>
            </a:pPr>
            <a:r>
              <a:rPr lang="en"/>
              <a:t>Motor semântico;</a:t>
            </a:r>
            <a:endParaRPr/>
          </a:p>
          <a:p>
            <a:pPr indent="-298450" lvl="1" marL="914400" rtl="0" algn="l">
              <a:spcBef>
                <a:spcPts val="0"/>
              </a:spcBef>
              <a:spcAft>
                <a:spcPts val="0"/>
              </a:spcAft>
              <a:buSzPts val="1100"/>
              <a:buChar char="○"/>
            </a:pPr>
            <a:r>
              <a:rPr lang="en"/>
              <a:t>Validador sintático;</a:t>
            </a:r>
            <a:endParaRPr/>
          </a:p>
          <a:p>
            <a:pPr indent="-298450" lvl="1" marL="914400" rtl="0" algn="l">
              <a:spcBef>
                <a:spcPts val="0"/>
              </a:spcBef>
              <a:spcAft>
                <a:spcPts val="0"/>
              </a:spcAft>
              <a:buSzPts val="1100"/>
              <a:buChar char="○"/>
            </a:pPr>
            <a:r>
              <a:rPr lang="en"/>
              <a:t>Validador semântico;</a:t>
            </a:r>
            <a:endParaRPr/>
          </a:p>
          <a:p>
            <a:pPr indent="-298450" lvl="1" marL="914400" rtl="0" algn="l">
              <a:spcBef>
                <a:spcPts val="0"/>
              </a:spcBef>
              <a:spcAft>
                <a:spcPts val="0"/>
              </a:spcAft>
              <a:buSzPts val="1100"/>
              <a:buChar char="○"/>
            </a:pPr>
            <a:r>
              <a:rPr lang="en"/>
              <a:t>Modos:</a:t>
            </a:r>
            <a:endParaRPr/>
          </a:p>
          <a:p>
            <a:pPr indent="-298450" lvl="2" marL="1371600" rtl="0" algn="l">
              <a:spcBef>
                <a:spcPts val="0"/>
              </a:spcBef>
              <a:spcAft>
                <a:spcPts val="0"/>
              </a:spcAft>
              <a:buSzPts val="1100"/>
              <a:buChar char="■"/>
            </a:pPr>
            <a:r>
              <a:rPr lang="en"/>
              <a:t>Fachada;</a:t>
            </a:r>
            <a:endParaRPr/>
          </a:p>
          <a:p>
            <a:pPr indent="-298450" lvl="2" marL="1371600" rtl="0" algn="l">
              <a:spcBef>
                <a:spcPts val="0"/>
              </a:spcBef>
              <a:spcAft>
                <a:spcPts val="0"/>
              </a:spcAft>
              <a:buSzPts val="1100"/>
              <a:buChar char="■"/>
            </a:pPr>
            <a:r>
              <a:rPr lang="en"/>
              <a:t>JPA;</a:t>
            </a:r>
            <a:endParaRPr/>
          </a:p>
        </p:txBody>
      </p:sp>
      <p:pic>
        <p:nvPicPr>
          <p:cNvPr id="277" name="Google Shape;277;p41"/>
          <p:cNvPicPr preferRelativeResize="0"/>
          <p:nvPr/>
        </p:nvPicPr>
        <p:blipFill>
          <a:blip r:embed="rId3">
            <a:alphaModFix/>
          </a:blip>
          <a:stretch>
            <a:fillRect/>
          </a:stretch>
        </p:blipFill>
        <p:spPr>
          <a:xfrm>
            <a:off x="7789057" y="4267566"/>
            <a:ext cx="1310069" cy="767700"/>
          </a:xfrm>
          <a:prstGeom prst="rect">
            <a:avLst/>
          </a:prstGeom>
          <a:noFill/>
          <a:ln>
            <a:noFill/>
          </a:ln>
        </p:spPr>
      </p:pic>
      <p:pic>
        <p:nvPicPr>
          <p:cNvPr id="278" name="Google Shape;278;p41"/>
          <p:cNvPicPr preferRelativeResize="0"/>
          <p:nvPr/>
        </p:nvPicPr>
        <p:blipFill>
          <a:blip r:embed="rId4">
            <a:alphaModFix/>
          </a:blip>
          <a:stretch>
            <a:fillRect/>
          </a:stretch>
        </p:blipFill>
        <p:spPr>
          <a:xfrm>
            <a:off x="3756113" y="1949175"/>
            <a:ext cx="3876675" cy="3086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 que é integração ?</a:t>
            </a:r>
            <a:endParaRPr/>
          </a:p>
          <a:p>
            <a:pPr indent="-298450" lvl="1" marL="914400" rtl="0" algn="l">
              <a:spcBef>
                <a:spcPts val="0"/>
              </a:spcBef>
              <a:spcAft>
                <a:spcPts val="0"/>
              </a:spcAft>
              <a:buSzPts val="1100"/>
              <a:buChar char="○"/>
            </a:pPr>
            <a:r>
              <a:rPr lang="en"/>
              <a:t>Exemplo 1:</a:t>
            </a:r>
            <a:endParaRPr/>
          </a:p>
          <a:p>
            <a:pPr indent="-298450" lvl="2" marL="1371600" rtl="0" algn="l">
              <a:spcBef>
                <a:spcPts val="0"/>
              </a:spcBef>
              <a:spcAft>
                <a:spcPts val="0"/>
              </a:spcAft>
              <a:buSzPts val="1100"/>
              <a:buChar char="■"/>
            </a:pPr>
            <a:r>
              <a:rPr lang="en" sz="1800"/>
              <a:t>Integração de um prontuário hospitalar com um Laboratory Information System (LIS);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84" name="Google Shape;284;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Como começar ? Modelo de informação. Sempre.</a:t>
            </a:r>
            <a:endParaRPr/>
          </a:p>
        </p:txBody>
      </p:sp>
      <p:pic>
        <p:nvPicPr>
          <p:cNvPr id="285" name="Google Shape;285;p42"/>
          <p:cNvPicPr preferRelativeResize="0"/>
          <p:nvPr/>
        </p:nvPicPr>
        <p:blipFill>
          <a:blip r:embed="rId3">
            <a:alphaModFix/>
          </a:blip>
          <a:stretch>
            <a:fillRect/>
          </a:stretch>
        </p:blipFill>
        <p:spPr>
          <a:xfrm>
            <a:off x="1291325" y="2336576"/>
            <a:ext cx="6886838" cy="2710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291" name="Google Shape;291;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Perfilizar, respeitando a hierarquia dos perfis.</a:t>
            </a:r>
            <a:endParaRPr/>
          </a:p>
        </p:txBody>
      </p:sp>
      <p:pic>
        <p:nvPicPr>
          <p:cNvPr id="292" name="Google Shape;292;p43"/>
          <p:cNvPicPr preferRelativeResize="0"/>
          <p:nvPr/>
        </p:nvPicPr>
        <p:blipFill>
          <a:blip r:embed="rId3">
            <a:alphaModFix/>
          </a:blip>
          <a:stretch>
            <a:fillRect/>
          </a:stretch>
        </p:blipFill>
        <p:spPr>
          <a:xfrm>
            <a:off x="272175" y="2433299"/>
            <a:ext cx="6117066" cy="2710200"/>
          </a:xfrm>
          <a:prstGeom prst="rect">
            <a:avLst/>
          </a:prstGeom>
          <a:noFill/>
          <a:ln>
            <a:noFill/>
          </a:ln>
        </p:spPr>
      </p:pic>
      <p:pic>
        <p:nvPicPr>
          <p:cNvPr id="293" name="Google Shape;293;p43"/>
          <p:cNvPicPr preferRelativeResize="0"/>
          <p:nvPr/>
        </p:nvPicPr>
        <p:blipFill>
          <a:blip r:embed="rId4">
            <a:alphaModFix/>
          </a:blip>
          <a:stretch>
            <a:fillRect/>
          </a:stretch>
        </p:blipFill>
        <p:spPr>
          <a:xfrm>
            <a:off x="6389250" y="3119276"/>
            <a:ext cx="1097475" cy="556257"/>
          </a:xfrm>
          <a:prstGeom prst="rect">
            <a:avLst/>
          </a:prstGeom>
          <a:noFill/>
          <a:ln>
            <a:noFill/>
          </a:ln>
        </p:spPr>
      </p:pic>
      <p:pic>
        <p:nvPicPr>
          <p:cNvPr id="294" name="Google Shape;294;p43"/>
          <p:cNvPicPr preferRelativeResize="0"/>
          <p:nvPr/>
        </p:nvPicPr>
        <p:blipFill>
          <a:blip r:embed="rId5">
            <a:alphaModFix/>
          </a:blip>
          <a:stretch>
            <a:fillRect/>
          </a:stretch>
        </p:blipFill>
        <p:spPr>
          <a:xfrm>
            <a:off x="6389250" y="2433300"/>
            <a:ext cx="1097474" cy="68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300" name="Google Shape;300;p4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Guia de implementação deve ser o norteador;</a:t>
            </a:r>
            <a:endParaRPr/>
          </a:p>
        </p:txBody>
      </p:sp>
      <p:pic>
        <p:nvPicPr>
          <p:cNvPr id="301" name="Google Shape;301;p44"/>
          <p:cNvPicPr preferRelativeResize="0"/>
          <p:nvPr/>
        </p:nvPicPr>
        <p:blipFill>
          <a:blip r:embed="rId3">
            <a:alphaModFix/>
          </a:blip>
          <a:stretch>
            <a:fillRect/>
          </a:stretch>
        </p:blipFill>
        <p:spPr>
          <a:xfrm>
            <a:off x="0" y="2767288"/>
            <a:ext cx="9144000" cy="27146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307" name="Google Shape;307;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Binding é fundamental;</a:t>
            </a:r>
            <a:endParaRPr/>
          </a:p>
        </p:txBody>
      </p:sp>
      <p:pic>
        <p:nvPicPr>
          <p:cNvPr id="308" name="Google Shape;308;p45"/>
          <p:cNvPicPr preferRelativeResize="0"/>
          <p:nvPr/>
        </p:nvPicPr>
        <p:blipFill>
          <a:blip r:embed="rId3">
            <a:alphaModFix/>
          </a:blip>
          <a:stretch>
            <a:fillRect/>
          </a:stretch>
        </p:blipFill>
        <p:spPr>
          <a:xfrm>
            <a:off x="2318101" y="2383450"/>
            <a:ext cx="4700324" cy="2586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Metodologia</a:t>
            </a:r>
            <a:endParaRPr/>
          </a:p>
        </p:txBody>
      </p:sp>
      <p:sp>
        <p:nvSpPr>
          <p:cNvPr id="314" name="Google Shape;314;p4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Transparência semântica ajuda</a:t>
            </a:r>
            <a:r>
              <a:rPr lang="en"/>
              <a:t>;</a:t>
            </a:r>
            <a:endParaRPr/>
          </a:p>
        </p:txBody>
      </p:sp>
      <p:pic>
        <p:nvPicPr>
          <p:cNvPr id="315" name="Google Shape;315;p46"/>
          <p:cNvPicPr preferRelativeResize="0"/>
          <p:nvPr/>
        </p:nvPicPr>
        <p:blipFill>
          <a:blip r:embed="rId3">
            <a:alphaModFix/>
          </a:blip>
          <a:stretch>
            <a:fillRect/>
          </a:stretch>
        </p:blipFill>
        <p:spPr>
          <a:xfrm>
            <a:off x="2215350" y="2454287"/>
            <a:ext cx="4817551" cy="2408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Resultados</a:t>
            </a:r>
            <a:endParaRPr/>
          </a:p>
        </p:txBody>
      </p:sp>
      <p:sp>
        <p:nvSpPr>
          <p:cNvPr id="321" name="Google Shape;321;p4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Um projeto aderente aos padrões;</a:t>
            </a:r>
            <a:endParaRPr/>
          </a:p>
          <a:p>
            <a:pPr indent="-311150" lvl="0" marL="457200" rtl="0" algn="l">
              <a:spcBef>
                <a:spcPts val="0"/>
              </a:spcBef>
              <a:spcAft>
                <a:spcPts val="0"/>
              </a:spcAft>
              <a:buSzPts val="1300"/>
              <a:buChar char="●"/>
            </a:pPr>
            <a:r>
              <a:rPr lang="en"/>
              <a:t>Semanticamente transparente;</a:t>
            </a:r>
            <a:endParaRPr/>
          </a:p>
          <a:p>
            <a:pPr indent="-311150" lvl="0" marL="457200" rtl="0" algn="l">
              <a:spcBef>
                <a:spcPts val="0"/>
              </a:spcBef>
              <a:spcAft>
                <a:spcPts val="0"/>
              </a:spcAft>
              <a:buSzPts val="1300"/>
              <a:buChar char="●"/>
            </a:pPr>
            <a:r>
              <a:rPr lang="en"/>
              <a:t>Que te possibilita implementar:</a:t>
            </a:r>
            <a:endParaRPr/>
          </a:p>
          <a:p>
            <a:pPr indent="-298450" lvl="1" marL="914400" rtl="0" algn="l">
              <a:spcBef>
                <a:spcPts val="0"/>
              </a:spcBef>
              <a:spcAft>
                <a:spcPts val="0"/>
              </a:spcAft>
              <a:buSzPts val="1100"/>
              <a:buChar char="○"/>
            </a:pPr>
            <a:r>
              <a:rPr lang="en"/>
              <a:t>SMART on FHIR;</a:t>
            </a:r>
            <a:endParaRPr/>
          </a:p>
          <a:p>
            <a:pPr indent="-298450" lvl="1" marL="914400" rtl="0" algn="l">
              <a:spcBef>
                <a:spcPts val="0"/>
              </a:spcBef>
              <a:spcAft>
                <a:spcPts val="0"/>
              </a:spcAft>
              <a:buSzPts val="1100"/>
              <a:buChar char="○"/>
            </a:pPr>
            <a:r>
              <a:rPr lang="en"/>
              <a:t>CDS Hooks e etc.</a:t>
            </a:r>
            <a:endParaRPr/>
          </a:p>
        </p:txBody>
      </p:sp>
      <p:pic>
        <p:nvPicPr>
          <p:cNvPr id="322" name="Google Shape;322;p47"/>
          <p:cNvPicPr preferRelativeResize="0"/>
          <p:nvPr/>
        </p:nvPicPr>
        <p:blipFill>
          <a:blip r:embed="rId3">
            <a:alphaModFix/>
          </a:blip>
          <a:stretch>
            <a:fillRect/>
          </a:stretch>
        </p:blipFill>
        <p:spPr>
          <a:xfrm>
            <a:off x="4801825" y="2349300"/>
            <a:ext cx="4195125" cy="2358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8"/>
          <p:cNvSpPr txBox="1"/>
          <p:nvPr/>
        </p:nvSpPr>
        <p:spPr>
          <a:xfrm>
            <a:off x="1093706" y="2082070"/>
            <a:ext cx="6889200" cy="22242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Universal API (application programming interface) to transform EHRs into platforms for substitutable iPhone-like apps;</a:t>
            </a:r>
            <a:endParaRPr sz="1100"/>
          </a:p>
          <a:p>
            <a:pPr indent="-215900" lvl="0" marL="215900" marR="0" rtl="0" algn="l">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Open standards based API;</a:t>
            </a:r>
            <a:endParaRPr sz="1100"/>
          </a:p>
          <a:p>
            <a:pPr indent="-215900" lvl="0" marL="215900" marR="0" rtl="0" algn="l">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Vendors use SMART (Apple, Google, Microsoft, etc.); </a:t>
            </a:r>
            <a:endParaRPr sz="1100"/>
          </a:p>
          <a:p>
            <a:pPr indent="-215900" lvl="0" marL="215900" marR="0" rtl="0" algn="l">
              <a:lnSpc>
                <a:spcPct val="150000"/>
              </a:lnSpc>
              <a:spcBef>
                <a:spcPts val="0"/>
              </a:spcBef>
              <a:spcAft>
                <a:spcPts val="0"/>
              </a:spcAft>
              <a:buClr>
                <a:schemeClr val="dk1"/>
              </a:buClr>
              <a:buSzPts val="1400"/>
              <a:buFont typeface="Arial"/>
              <a:buChar char="•"/>
            </a:pPr>
            <a:r>
              <a:rPr i="1" lang="en" sz="1400" u="sng">
                <a:solidFill>
                  <a:schemeClr val="dk1"/>
                </a:solidFill>
                <a:latin typeface="Calibri"/>
                <a:ea typeface="Calibri"/>
                <a:cs typeface="Calibri"/>
                <a:sym typeface="Calibri"/>
                <a:hlinkClick r:id="rId3">
                  <a:extLst>
                    <a:ext uri="{A12FA001-AC4F-418D-AE19-62706E023703}">
                      <ahyp:hlinkClr val="tx"/>
                    </a:ext>
                  </a:extLst>
                </a:hlinkClick>
              </a:rPr>
              <a:t>21st Century Cures Act</a:t>
            </a:r>
            <a:r>
              <a:rPr i="1" lang="en" sz="1400">
                <a:solidFill>
                  <a:schemeClr val="dk1"/>
                </a:solidFill>
                <a:latin typeface="Calibri"/>
                <a:ea typeface="Calibri"/>
                <a:cs typeface="Calibri"/>
                <a:sym typeface="Calibri"/>
              </a:rPr>
              <a:t> and </a:t>
            </a:r>
            <a:r>
              <a:rPr i="1" lang="en" sz="1400" u="sng">
                <a:solidFill>
                  <a:schemeClr val="dk1"/>
                </a:solidFill>
                <a:latin typeface="Calibri"/>
                <a:ea typeface="Calibri"/>
                <a:cs typeface="Calibri"/>
                <a:sym typeface="Calibri"/>
                <a:hlinkClick r:id="rId4">
                  <a:extLst>
                    <a:ext uri="{A12FA001-AC4F-418D-AE19-62706E023703}">
                      <ahyp:hlinkClr val="tx"/>
                    </a:ext>
                  </a:extLst>
                </a:hlinkClick>
              </a:rPr>
              <a:t>Final Rule from the ONC</a:t>
            </a:r>
            <a:r>
              <a:rPr i="1" lang="en" sz="1400">
                <a:solidFill>
                  <a:schemeClr val="dk1"/>
                </a:solidFill>
                <a:latin typeface="Calibri"/>
                <a:ea typeface="Calibri"/>
                <a:cs typeface="Calibri"/>
                <a:sym typeface="Calibri"/>
              </a:rPr>
              <a:t> made SMART a certification requirement;</a:t>
            </a:r>
            <a:endParaRPr sz="1100"/>
          </a:p>
          <a:p>
            <a:pPr indent="-215900" lvl="0" marL="215900" marR="0" rtl="0" algn="l">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The SMART team provides a widely used </a:t>
            </a:r>
            <a:r>
              <a:rPr i="1" lang="en" sz="1400" u="sng">
                <a:solidFill>
                  <a:schemeClr val="dk1"/>
                </a:solidFill>
                <a:latin typeface="Calibri"/>
                <a:ea typeface="Calibri"/>
                <a:cs typeface="Calibri"/>
                <a:sym typeface="Calibri"/>
                <a:hlinkClick r:id="rId5">
                  <a:extLst>
                    <a:ext uri="{A12FA001-AC4F-418D-AE19-62706E023703}">
                      <ahyp:hlinkClr val="tx"/>
                    </a:ext>
                  </a:extLst>
                </a:hlinkClick>
              </a:rPr>
              <a:t>sandbox</a:t>
            </a:r>
            <a:r>
              <a:rPr i="1" lang="en" sz="1400">
                <a:solidFill>
                  <a:schemeClr val="dk1"/>
                </a:solidFill>
                <a:latin typeface="Calibri"/>
                <a:ea typeface="Calibri"/>
                <a:cs typeface="Calibri"/>
                <a:sym typeface="Calibri"/>
              </a:rPr>
              <a:t> and </a:t>
            </a:r>
            <a:r>
              <a:rPr i="1" lang="en" sz="1400" u="sng">
                <a:solidFill>
                  <a:schemeClr val="dk1"/>
                </a:solidFill>
                <a:latin typeface="Calibri"/>
                <a:ea typeface="Calibri"/>
                <a:cs typeface="Calibri"/>
                <a:sym typeface="Calibri"/>
                <a:hlinkClick r:id="rId6">
                  <a:extLst>
                    <a:ext uri="{A12FA001-AC4F-418D-AE19-62706E023703}">
                      <ahyp:hlinkClr val="tx"/>
                    </a:ext>
                  </a:extLst>
                </a:hlinkClick>
              </a:rPr>
              <a:t>app gallery</a:t>
            </a:r>
            <a:r>
              <a:rPr i="1" lang="en" sz="1400">
                <a:solidFill>
                  <a:schemeClr val="dk1"/>
                </a:solidFill>
                <a:latin typeface="Calibri"/>
                <a:ea typeface="Calibri"/>
                <a:cs typeface="Calibri"/>
                <a:sym typeface="Calibri"/>
              </a:rPr>
              <a:t>.</a:t>
            </a:r>
            <a:endParaRPr i="1" sz="1200">
              <a:solidFill>
                <a:srgbClr val="0C0C0C"/>
              </a:solidFill>
              <a:latin typeface="Lato"/>
              <a:ea typeface="Lato"/>
              <a:cs typeface="Lato"/>
              <a:sym typeface="Lato"/>
            </a:endParaRPr>
          </a:p>
        </p:txBody>
      </p:sp>
      <p:sp>
        <p:nvSpPr>
          <p:cNvPr id="328" name="Google Shape;328;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9"/>
          <p:cNvSpPr txBox="1"/>
          <p:nvPr/>
        </p:nvSpPr>
        <p:spPr>
          <a:xfrm>
            <a:off x="224900" y="843750"/>
            <a:ext cx="3032400" cy="5619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en" sz="3200">
                <a:solidFill>
                  <a:schemeClr val="lt1"/>
                </a:solidFill>
                <a:latin typeface="Roboto"/>
                <a:ea typeface="Roboto"/>
                <a:cs typeface="Roboto"/>
                <a:sym typeface="Roboto"/>
              </a:rPr>
              <a:t>SMART on FHIR</a:t>
            </a:r>
            <a:endParaRPr sz="1100">
              <a:solidFill>
                <a:schemeClr val="lt1"/>
              </a:solidFill>
              <a:latin typeface="Roboto"/>
              <a:ea typeface="Roboto"/>
              <a:cs typeface="Roboto"/>
              <a:sym typeface="Roboto"/>
            </a:endParaRPr>
          </a:p>
        </p:txBody>
      </p:sp>
      <p:sp>
        <p:nvSpPr>
          <p:cNvPr id="334" name="Google Shape;334;p49"/>
          <p:cNvSpPr txBox="1"/>
          <p:nvPr/>
        </p:nvSpPr>
        <p:spPr>
          <a:xfrm>
            <a:off x="255809" y="1867920"/>
            <a:ext cx="2586300" cy="2547300"/>
          </a:xfrm>
          <a:prstGeom prst="rect">
            <a:avLst/>
          </a:prstGeom>
          <a:noFill/>
          <a:ln>
            <a:noFill/>
          </a:ln>
        </p:spPr>
        <p:txBody>
          <a:bodyPr anchorCtr="0" anchor="t" bIns="34275" lIns="68575" spcFirstLastPara="1" rIns="68575" wrap="square" tIns="34275">
            <a:spAutoFit/>
          </a:bodyPr>
          <a:lstStyle/>
          <a:p>
            <a:pPr indent="-215900" lvl="0" marL="215900" marR="0" rtl="0" algn="ctr">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Vendors use SMART (Apple, Google, Microsoft, etc.); </a:t>
            </a:r>
            <a:endParaRPr sz="1100"/>
          </a:p>
          <a:p>
            <a:pPr indent="-215900" lvl="0" marL="215900" marR="0" rtl="0" algn="ctr">
              <a:lnSpc>
                <a:spcPct val="150000"/>
              </a:lnSpc>
              <a:spcBef>
                <a:spcPts val="0"/>
              </a:spcBef>
              <a:spcAft>
                <a:spcPts val="0"/>
              </a:spcAft>
              <a:buClr>
                <a:schemeClr val="dk1"/>
              </a:buClr>
              <a:buSzPts val="1400"/>
              <a:buFont typeface="Arial"/>
              <a:buChar char="•"/>
            </a:pPr>
            <a:r>
              <a:rPr i="1" lang="en" sz="1400" u="sng">
                <a:solidFill>
                  <a:schemeClr val="dk1"/>
                </a:solidFill>
                <a:latin typeface="Calibri"/>
                <a:ea typeface="Calibri"/>
                <a:cs typeface="Calibri"/>
                <a:sym typeface="Calibri"/>
                <a:hlinkClick r:id="rId3">
                  <a:extLst>
                    <a:ext uri="{A12FA001-AC4F-418D-AE19-62706E023703}">
                      <ahyp:hlinkClr val="tx"/>
                    </a:ext>
                  </a:extLst>
                </a:hlinkClick>
              </a:rPr>
              <a:t>21st Century Cures Act</a:t>
            </a:r>
            <a:r>
              <a:rPr i="1" lang="en" sz="1400">
                <a:solidFill>
                  <a:schemeClr val="dk1"/>
                </a:solidFill>
                <a:latin typeface="Calibri"/>
                <a:ea typeface="Calibri"/>
                <a:cs typeface="Calibri"/>
                <a:sym typeface="Calibri"/>
              </a:rPr>
              <a:t> and </a:t>
            </a:r>
            <a:r>
              <a:rPr i="1" lang="en" sz="1400" u="sng">
                <a:solidFill>
                  <a:schemeClr val="dk1"/>
                </a:solidFill>
                <a:latin typeface="Calibri"/>
                <a:ea typeface="Calibri"/>
                <a:cs typeface="Calibri"/>
                <a:sym typeface="Calibri"/>
                <a:hlinkClick r:id="rId4">
                  <a:extLst>
                    <a:ext uri="{A12FA001-AC4F-418D-AE19-62706E023703}">
                      <ahyp:hlinkClr val="tx"/>
                    </a:ext>
                  </a:extLst>
                </a:hlinkClick>
              </a:rPr>
              <a:t>Final Rule from the ONC</a:t>
            </a:r>
            <a:r>
              <a:rPr i="1" lang="en" sz="1400">
                <a:solidFill>
                  <a:schemeClr val="dk1"/>
                </a:solidFill>
                <a:latin typeface="Calibri"/>
                <a:ea typeface="Calibri"/>
                <a:cs typeface="Calibri"/>
                <a:sym typeface="Calibri"/>
              </a:rPr>
              <a:t> made SMART a certification requirement;</a:t>
            </a:r>
            <a:endParaRPr sz="1100"/>
          </a:p>
          <a:p>
            <a:pPr indent="-215900" lvl="0" marL="215900" marR="0" rtl="0" algn="ctr">
              <a:lnSpc>
                <a:spcPct val="150000"/>
              </a:lnSpc>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SMART on FHIR já tem mais de 10 anos de estrada.</a:t>
            </a:r>
            <a:endParaRPr sz="1100"/>
          </a:p>
        </p:txBody>
      </p:sp>
      <p:pic>
        <p:nvPicPr>
          <p:cNvPr id="335" name="Google Shape;335;p49"/>
          <p:cNvPicPr preferRelativeResize="0"/>
          <p:nvPr/>
        </p:nvPicPr>
        <p:blipFill rotWithShape="1">
          <a:blip r:embed="rId5">
            <a:alphaModFix/>
          </a:blip>
          <a:srcRect b="0" l="0" r="0" t="0"/>
          <a:stretch/>
        </p:blipFill>
        <p:spPr>
          <a:xfrm>
            <a:off x="3406063" y="0"/>
            <a:ext cx="5939987" cy="5143501"/>
          </a:xfrm>
          <a:prstGeom prst="rect">
            <a:avLst/>
          </a:prstGeom>
          <a:noFill/>
          <a:ln>
            <a:noFill/>
          </a:ln>
        </p:spPr>
      </p:pic>
      <p:pic>
        <p:nvPicPr>
          <p:cNvPr id="336" name="Google Shape;336;p49"/>
          <p:cNvPicPr preferRelativeResize="0"/>
          <p:nvPr/>
        </p:nvPicPr>
        <p:blipFill rotWithShape="1">
          <a:blip r:embed="rId6">
            <a:alphaModFix/>
          </a:blip>
          <a:srcRect b="0" l="0" r="0" t="0"/>
          <a:stretch/>
        </p:blipFill>
        <p:spPr>
          <a:xfrm>
            <a:off x="6270335" y="1070298"/>
            <a:ext cx="3075715" cy="22331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0"/>
          <p:cNvSpPr/>
          <p:nvPr/>
        </p:nvSpPr>
        <p:spPr>
          <a:xfrm>
            <a:off x="605634" y="4016017"/>
            <a:ext cx="6240900" cy="408600"/>
          </a:xfrm>
          <a:prstGeom prst="rect">
            <a:avLst/>
          </a:prstGeom>
          <a:solidFill>
            <a:srgbClr val="9CC2E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50"/>
          <p:cNvSpPr/>
          <p:nvPr/>
        </p:nvSpPr>
        <p:spPr>
          <a:xfrm>
            <a:off x="605623" y="4065575"/>
            <a:ext cx="736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404040"/>
                </a:solidFill>
                <a:latin typeface="Lato"/>
                <a:ea typeface="Lato"/>
                <a:cs typeface="Lato"/>
                <a:sym typeface="Lato"/>
              </a:rPr>
              <a:t>2009</a:t>
            </a:r>
            <a:endParaRPr b="1" sz="1800">
              <a:solidFill>
                <a:srgbClr val="404040"/>
              </a:solidFill>
              <a:latin typeface="Lato"/>
              <a:ea typeface="Lato"/>
              <a:cs typeface="Lato"/>
              <a:sym typeface="Lato"/>
            </a:endParaRPr>
          </a:p>
        </p:txBody>
      </p:sp>
      <p:sp>
        <p:nvSpPr>
          <p:cNvPr id="343" name="Google Shape;343;p50"/>
          <p:cNvSpPr/>
          <p:nvPr/>
        </p:nvSpPr>
        <p:spPr>
          <a:xfrm>
            <a:off x="6201525" y="4047175"/>
            <a:ext cx="736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404040"/>
                </a:solidFill>
                <a:latin typeface="Lato"/>
                <a:ea typeface="Lato"/>
                <a:cs typeface="Lato"/>
                <a:sym typeface="Lato"/>
              </a:rPr>
              <a:t>2019</a:t>
            </a:r>
            <a:endParaRPr b="1" sz="1800">
              <a:solidFill>
                <a:srgbClr val="404040"/>
              </a:solidFill>
              <a:latin typeface="Lato"/>
              <a:ea typeface="Lato"/>
              <a:cs typeface="Lato"/>
              <a:sym typeface="Lato"/>
            </a:endParaRPr>
          </a:p>
        </p:txBody>
      </p:sp>
      <p:sp>
        <p:nvSpPr>
          <p:cNvPr id="344" name="Google Shape;344;p50"/>
          <p:cNvSpPr/>
          <p:nvPr/>
        </p:nvSpPr>
        <p:spPr>
          <a:xfrm>
            <a:off x="6894576" y="4016017"/>
            <a:ext cx="1929300" cy="408600"/>
          </a:xfrm>
          <a:prstGeom prst="rect">
            <a:avLst/>
          </a:prstGeom>
          <a:solidFill>
            <a:srgbClr val="54813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5" name="Google Shape;345;p50"/>
          <p:cNvSpPr/>
          <p:nvPr/>
        </p:nvSpPr>
        <p:spPr>
          <a:xfrm>
            <a:off x="6912875" y="4047175"/>
            <a:ext cx="1814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chemeClr val="lt1"/>
                </a:solidFill>
                <a:latin typeface="Lato"/>
                <a:ea typeface="Lato"/>
                <a:cs typeface="Lato"/>
                <a:sym typeface="Lato"/>
              </a:rPr>
              <a:t>2020 </a:t>
            </a:r>
            <a:r>
              <a:rPr b="1" lang="en" sz="1800">
                <a:solidFill>
                  <a:schemeClr val="lt1"/>
                </a:solidFill>
                <a:latin typeface="Lato"/>
                <a:ea typeface="Lato"/>
                <a:cs typeface="Lato"/>
                <a:sym typeface="Lato"/>
              </a:rPr>
              <a:t>2021</a:t>
            </a:r>
            <a:endParaRPr b="1" sz="1800">
              <a:solidFill>
                <a:schemeClr val="lt1"/>
              </a:solidFill>
              <a:latin typeface="Lato"/>
              <a:ea typeface="Lato"/>
              <a:cs typeface="Lato"/>
              <a:sym typeface="Lato"/>
            </a:endParaRPr>
          </a:p>
        </p:txBody>
      </p:sp>
      <p:pic>
        <p:nvPicPr>
          <p:cNvPr id="346" name="Google Shape;346;p50"/>
          <p:cNvPicPr preferRelativeResize="0"/>
          <p:nvPr/>
        </p:nvPicPr>
        <p:blipFill rotWithShape="1">
          <a:blip r:embed="rId3">
            <a:alphaModFix/>
          </a:blip>
          <a:srcRect b="20007" l="9379" r="0" t="17915"/>
          <a:stretch/>
        </p:blipFill>
        <p:spPr>
          <a:xfrm>
            <a:off x="7929315" y="2138651"/>
            <a:ext cx="992155" cy="425467"/>
          </a:xfrm>
          <a:prstGeom prst="rect">
            <a:avLst/>
          </a:prstGeom>
          <a:noFill/>
          <a:ln>
            <a:noFill/>
          </a:ln>
        </p:spPr>
      </p:pic>
      <p:pic>
        <p:nvPicPr>
          <p:cNvPr id="347" name="Google Shape;347;p50"/>
          <p:cNvPicPr preferRelativeResize="0"/>
          <p:nvPr/>
        </p:nvPicPr>
        <p:blipFill rotWithShape="1">
          <a:blip r:embed="rId4">
            <a:alphaModFix/>
          </a:blip>
          <a:srcRect b="33319" l="0" r="0" t="25912"/>
          <a:stretch/>
        </p:blipFill>
        <p:spPr>
          <a:xfrm>
            <a:off x="6830312" y="2578491"/>
            <a:ext cx="1099003" cy="448041"/>
          </a:xfrm>
          <a:prstGeom prst="rect">
            <a:avLst/>
          </a:prstGeom>
          <a:noFill/>
          <a:ln>
            <a:noFill/>
          </a:ln>
        </p:spPr>
      </p:pic>
      <p:pic>
        <p:nvPicPr>
          <p:cNvPr id="348" name="Google Shape;348;p50"/>
          <p:cNvPicPr preferRelativeResize="0"/>
          <p:nvPr/>
        </p:nvPicPr>
        <p:blipFill rotWithShape="1">
          <a:blip r:embed="rId5">
            <a:alphaModFix/>
          </a:blip>
          <a:srcRect b="0" l="0" r="0" t="0"/>
          <a:stretch/>
        </p:blipFill>
        <p:spPr>
          <a:xfrm>
            <a:off x="6829116" y="1697616"/>
            <a:ext cx="1235494" cy="425468"/>
          </a:xfrm>
          <a:prstGeom prst="rect">
            <a:avLst/>
          </a:prstGeom>
          <a:noFill/>
          <a:ln>
            <a:noFill/>
          </a:ln>
        </p:spPr>
      </p:pic>
      <p:pic>
        <p:nvPicPr>
          <p:cNvPr id="349" name="Google Shape;349;p50"/>
          <p:cNvPicPr preferRelativeResize="0"/>
          <p:nvPr/>
        </p:nvPicPr>
        <p:blipFill rotWithShape="1">
          <a:blip r:embed="rId6">
            <a:alphaModFix/>
          </a:blip>
          <a:srcRect b="0" l="0" r="0" t="0"/>
          <a:stretch/>
        </p:blipFill>
        <p:spPr>
          <a:xfrm>
            <a:off x="6937854" y="3130981"/>
            <a:ext cx="840972" cy="227763"/>
          </a:xfrm>
          <a:prstGeom prst="rect">
            <a:avLst/>
          </a:prstGeom>
          <a:noFill/>
          <a:ln>
            <a:noFill/>
          </a:ln>
        </p:spPr>
      </p:pic>
      <p:pic>
        <p:nvPicPr>
          <p:cNvPr id="350" name="Google Shape;350;p50"/>
          <p:cNvPicPr preferRelativeResize="0"/>
          <p:nvPr/>
        </p:nvPicPr>
        <p:blipFill rotWithShape="1">
          <a:blip r:embed="rId7">
            <a:alphaModFix/>
          </a:blip>
          <a:srcRect b="0" l="0" r="0" t="0"/>
          <a:stretch/>
        </p:blipFill>
        <p:spPr>
          <a:xfrm>
            <a:off x="652157" y="2299474"/>
            <a:ext cx="895839" cy="895838"/>
          </a:xfrm>
          <a:prstGeom prst="rect">
            <a:avLst/>
          </a:prstGeom>
          <a:noFill/>
          <a:ln>
            <a:noFill/>
          </a:ln>
        </p:spPr>
      </p:pic>
      <p:pic>
        <p:nvPicPr>
          <p:cNvPr id="351" name="Google Shape;351;p50"/>
          <p:cNvPicPr preferRelativeResize="0"/>
          <p:nvPr/>
        </p:nvPicPr>
        <p:blipFill rotWithShape="1">
          <a:blip r:embed="rId8">
            <a:alphaModFix/>
          </a:blip>
          <a:srcRect b="0" l="0" r="0" t="0"/>
          <a:stretch/>
        </p:blipFill>
        <p:spPr>
          <a:xfrm>
            <a:off x="1547995" y="2974354"/>
            <a:ext cx="1889394" cy="1065273"/>
          </a:xfrm>
          <a:prstGeom prst="rect">
            <a:avLst/>
          </a:prstGeom>
          <a:noFill/>
          <a:ln>
            <a:noFill/>
          </a:ln>
        </p:spPr>
      </p:pic>
      <p:sp>
        <p:nvSpPr>
          <p:cNvPr id="352" name="Google Shape;352;p50"/>
          <p:cNvSpPr/>
          <p:nvPr/>
        </p:nvSpPr>
        <p:spPr>
          <a:xfrm>
            <a:off x="3356000" y="4056475"/>
            <a:ext cx="7365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800">
                <a:solidFill>
                  <a:srgbClr val="404040"/>
                </a:solidFill>
                <a:latin typeface="Lato"/>
                <a:ea typeface="Lato"/>
                <a:cs typeface="Lato"/>
                <a:sym typeface="Lato"/>
              </a:rPr>
              <a:t>2014</a:t>
            </a:r>
            <a:endParaRPr b="1" sz="1800">
              <a:solidFill>
                <a:srgbClr val="404040"/>
              </a:solidFill>
              <a:latin typeface="Lato"/>
              <a:ea typeface="Lato"/>
              <a:cs typeface="Lato"/>
              <a:sym typeface="Lato"/>
            </a:endParaRPr>
          </a:p>
        </p:txBody>
      </p:sp>
      <p:pic>
        <p:nvPicPr>
          <p:cNvPr id="353" name="Google Shape;353;p50"/>
          <p:cNvPicPr preferRelativeResize="0"/>
          <p:nvPr/>
        </p:nvPicPr>
        <p:blipFill rotWithShape="1">
          <a:blip r:embed="rId9">
            <a:alphaModFix/>
          </a:blip>
          <a:srcRect b="0" l="0" r="0" t="0"/>
          <a:stretch/>
        </p:blipFill>
        <p:spPr>
          <a:xfrm>
            <a:off x="3452399" y="3427792"/>
            <a:ext cx="1053676" cy="440561"/>
          </a:xfrm>
          <a:prstGeom prst="rect">
            <a:avLst/>
          </a:prstGeom>
          <a:noFill/>
          <a:ln>
            <a:noFill/>
          </a:ln>
        </p:spPr>
      </p:pic>
      <p:pic>
        <p:nvPicPr>
          <p:cNvPr id="354" name="Google Shape;354;p50"/>
          <p:cNvPicPr preferRelativeResize="0"/>
          <p:nvPr/>
        </p:nvPicPr>
        <p:blipFill rotWithShape="1">
          <a:blip r:embed="rId10">
            <a:alphaModFix/>
          </a:blip>
          <a:srcRect b="0" l="0" r="0" t="0"/>
          <a:stretch/>
        </p:blipFill>
        <p:spPr>
          <a:xfrm>
            <a:off x="3245678" y="4661386"/>
            <a:ext cx="1703664" cy="185181"/>
          </a:xfrm>
          <a:prstGeom prst="rect">
            <a:avLst/>
          </a:prstGeom>
          <a:noFill/>
          <a:ln>
            <a:noFill/>
          </a:ln>
        </p:spPr>
      </p:pic>
      <p:pic>
        <p:nvPicPr>
          <p:cNvPr id="355" name="Google Shape;355;p50"/>
          <p:cNvPicPr preferRelativeResize="0"/>
          <p:nvPr/>
        </p:nvPicPr>
        <p:blipFill rotWithShape="1">
          <a:blip r:embed="rId11">
            <a:alphaModFix/>
          </a:blip>
          <a:srcRect b="0" l="0" r="0" t="0"/>
          <a:stretch/>
        </p:blipFill>
        <p:spPr>
          <a:xfrm>
            <a:off x="5403813" y="3481816"/>
            <a:ext cx="665517" cy="225132"/>
          </a:xfrm>
          <a:prstGeom prst="rect">
            <a:avLst/>
          </a:prstGeom>
          <a:noFill/>
          <a:ln>
            <a:noFill/>
          </a:ln>
        </p:spPr>
      </p:pic>
      <p:pic>
        <p:nvPicPr>
          <p:cNvPr id="356" name="Google Shape;356;p50"/>
          <p:cNvPicPr preferRelativeResize="0"/>
          <p:nvPr/>
        </p:nvPicPr>
        <p:blipFill rotWithShape="1">
          <a:blip r:embed="rId12">
            <a:alphaModFix/>
          </a:blip>
          <a:srcRect b="0" l="0" r="0" t="0"/>
          <a:stretch/>
        </p:blipFill>
        <p:spPr>
          <a:xfrm>
            <a:off x="5422338" y="2885188"/>
            <a:ext cx="225132" cy="225132"/>
          </a:xfrm>
          <a:prstGeom prst="rect">
            <a:avLst/>
          </a:prstGeom>
          <a:noFill/>
          <a:ln>
            <a:noFill/>
          </a:ln>
        </p:spPr>
      </p:pic>
      <p:pic>
        <p:nvPicPr>
          <p:cNvPr id="357" name="Google Shape;357;p50"/>
          <p:cNvPicPr preferRelativeResize="0"/>
          <p:nvPr/>
        </p:nvPicPr>
        <p:blipFill rotWithShape="1">
          <a:blip r:embed="rId13">
            <a:alphaModFix/>
          </a:blip>
          <a:srcRect b="0" l="0" r="0" t="0"/>
          <a:stretch/>
        </p:blipFill>
        <p:spPr>
          <a:xfrm>
            <a:off x="5420958" y="3216811"/>
            <a:ext cx="319509" cy="191173"/>
          </a:xfrm>
          <a:prstGeom prst="rect">
            <a:avLst/>
          </a:prstGeom>
          <a:noFill/>
          <a:ln>
            <a:noFill/>
          </a:ln>
        </p:spPr>
      </p:pic>
      <p:pic>
        <p:nvPicPr>
          <p:cNvPr id="358" name="Google Shape;358;p50"/>
          <p:cNvPicPr preferRelativeResize="0"/>
          <p:nvPr/>
        </p:nvPicPr>
        <p:blipFill rotWithShape="1">
          <a:blip r:embed="rId14">
            <a:alphaModFix/>
          </a:blip>
          <a:srcRect b="0" l="0" r="0" t="0"/>
          <a:stretch/>
        </p:blipFill>
        <p:spPr>
          <a:xfrm>
            <a:off x="714940" y="3244862"/>
            <a:ext cx="736425" cy="715563"/>
          </a:xfrm>
          <a:prstGeom prst="rect">
            <a:avLst/>
          </a:prstGeom>
          <a:noFill/>
          <a:ln>
            <a:noFill/>
          </a:ln>
        </p:spPr>
      </p:pic>
      <p:pic>
        <p:nvPicPr>
          <p:cNvPr id="359" name="Google Shape;359;p50"/>
          <p:cNvPicPr preferRelativeResize="0"/>
          <p:nvPr/>
        </p:nvPicPr>
        <p:blipFill rotWithShape="1">
          <a:blip r:embed="rId15">
            <a:alphaModFix/>
          </a:blip>
          <a:srcRect b="0" l="0" r="0" t="0"/>
          <a:stretch/>
        </p:blipFill>
        <p:spPr>
          <a:xfrm>
            <a:off x="6937854" y="3551395"/>
            <a:ext cx="587415" cy="440561"/>
          </a:xfrm>
          <a:prstGeom prst="rect">
            <a:avLst/>
          </a:prstGeom>
          <a:noFill/>
          <a:ln>
            <a:noFill/>
          </a:ln>
        </p:spPr>
      </p:pic>
      <p:pic>
        <p:nvPicPr>
          <p:cNvPr id="360" name="Google Shape;360;p50"/>
          <p:cNvPicPr preferRelativeResize="0"/>
          <p:nvPr/>
        </p:nvPicPr>
        <p:blipFill rotWithShape="1">
          <a:blip r:embed="rId16">
            <a:alphaModFix/>
          </a:blip>
          <a:srcRect b="0" l="0" r="0" t="0"/>
          <a:stretch/>
        </p:blipFill>
        <p:spPr>
          <a:xfrm>
            <a:off x="7593096" y="3488909"/>
            <a:ext cx="471515" cy="471515"/>
          </a:xfrm>
          <a:prstGeom prst="rect">
            <a:avLst/>
          </a:prstGeom>
          <a:noFill/>
          <a:ln>
            <a:noFill/>
          </a:ln>
        </p:spPr>
      </p:pic>
      <p:pic>
        <p:nvPicPr>
          <p:cNvPr id="361" name="Google Shape;361;p50"/>
          <p:cNvPicPr preferRelativeResize="0"/>
          <p:nvPr/>
        </p:nvPicPr>
        <p:blipFill rotWithShape="1">
          <a:blip r:embed="rId17">
            <a:alphaModFix/>
          </a:blip>
          <a:srcRect b="0" l="0" r="0" t="0"/>
          <a:stretch/>
        </p:blipFill>
        <p:spPr>
          <a:xfrm>
            <a:off x="8141184" y="3549688"/>
            <a:ext cx="890026" cy="389386"/>
          </a:xfrm>
          <a:prstGeom prst="rect">
            <a:avLst/>
          </a:prstGeom>
          <a:noFill/>
          <a:ln>
            <a:noFill/>
          </a:ln>
        </p:spPr>
      </p:pic>
      <p:sp>
        <p:nvSpPr>
          <p:cNvPr id="362" name="Google Shape;362;p50"/>
          <p:cNvSpPr/>
          <p:nvPr/>
        </p:nvSpPr>
        <p:spPr>
          <a:xfrm flipH="1" rot="-5400000">
            <a:off x="3759340" y="4030142"/>
            <a:ext cx="440700" cy="34200"/>
          </a:xfrm>
          <a:prstGeom prst="rect">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sp>
        <p:nvSpPr>
          <p:cNvPr id="363" name="Google Shape;363;p50"/>
          <p:cNvSpPr/>
          <p:nvPr/>
        </p:nvSpPr>
        <p:spPr>
          <a:xfrm flipH="1" rot="-5400000">
            <a:off x="3859972" y="4399015"/>
            <a:ext cx="440700" cy="34200"/>
          </a:xfrm>
          <a:prstGeom prst="rect">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sp>
        <p:nvSpPr>
          <p:cNvPr id="364" name="Google Shape;364;p50"/>
          <p:cNvSpPr/>
          <p:nvPr/>
        </p:nvSpPr>
        <p:spPr>
          <a:xfrm flipH="1" rot="-5400000">
            <a:off x="5200563" y="3962298"/>
            <a:ext cx="440700" cy="34200"/>
          </a:xfrm>
          <a:prstGeom prst="rect">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sp>
        <p:nvSpPr>
          <p:cNvPr id="365" name="Google Shape;365;p50"/>
          <p:cNvSpPr/>
          <p:nvPr/>
        </p:nvSpPr>
        <p:spPr>
          <a:xfrm flipH="1" rot="-5400000">
            <a:off x="2049313" y="3985034"/>
            <a:ext cx="440700" cy="34200"/>
          </a:xfrm>
          <a:prstGeom prst="rect">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0000"/>
              </a:solidFill>
              <a:latin typeface="Calibri"/>
              <a:ea typeface="Calibri"/>
              <a:cs typeface="Calibri"/>
              <a:sym typeface="Calibri"/>
            </a:endParaRPr>
          </a:p>
        </p:txBody>
      </p:sp>
      <p:pic>
        <p:nvPicPr>
          <p:cNvPr id="366" name="Google Shape;366;p50"/>
          <p:cNvPicPr preferRelativeResize="0"/>
          <p:nvPr/>
        </p:nvPicPr>
        <p:blipFill rotWithShape="1">
          <a:blip r:embed="rId18">
            <a:alphaModFix/>
          </a:blip>
          <a:srcRect b="24833" l="0" r="0" t="22000"/>
          <a:stretch/>
        </p:blipFill>
        <p:spPr>
          <a:xfrm>
            <a:off x="6803520" y="2147157"/>
            <a:ext cx="1220014" cy="416963"/>
          </a:xfrm>
          <a:prstGeom prst="rect">
            <a:avLst/>
          </a:prstGeom>
          <a:noFill/>
          <a:ln>
            <a:noFill/>
          </a:ln>
        </p:spPr>
      </p:pic>
      <p:sp>
        <p:nvSpPr>
          <p:cNvPr id="367" name="Google Shape;367;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cxnSp>
        <p:nvCxnSpPr>
          <p:cNvPr id="368" name="Google Shape;368;p50"/>
          <p:cNvCxnSpPr/>
          <p:nvPr/>
        </p:nvCxnSpPr>
        <p:spPr>
          <a:xfrm flipH="1" rot="10800000">
            <a:off x="6937713" y="4131625"/>
            <a:ext cx="587700" cy="195900"/>
          </a:xfrm>
          <a:prstGeom prst="straightConnector1">
            <a:avLst/>
          </a:prstGeom>
          <a:noFill/>
          <a:ln cap="flat" cmpd="sng" w="38100">
            <a:solidFill>
              <a:srgbClr val="C0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descr="SMART Timeline" id="373" name="Google Shape;373;p51"/>
          <p:cNvPicPr preferRelativeResize="0"/>
          <p:nvPr/>
        </p:nvPicPr>
        <p:blipFill rotWithShape="1">
          <a:blip r:embed="rId3">
            <a:alphaModFix/>
          </a:blip>
          <a:srcRect b="0" l="0" r="0" t="0"/>
          <a:stretch/>
        </p:blipFill>
        <p:spPr>
          <a:xfrm>
            <a:off x="2187724" y="1928075"/>
            <a:ext cx="4106298" cy="3029753"/>
          </a:xfrm>
          <a:prstGeom prst="rect">
            <a:avLst/>
          </a:prstGeom>
          <a:noFill/>
          <a:ln>
            <a:noFill/>
          </a:ln>
        </p:spPr>
      </p:pic>
      <p:sp>
        <p:nvSpPr>
          <p:cNvPr id="374" name="Google Shape;374;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sp>
        <p:nvSpPr>
          <p:cNvPr id="105" name="Google Shape;105;p16"/>
          <p:cNvSpPr txBox="1"/>
          <p:nvPr>
            <p:ph idx="1" type="body"/>
          </p:nvPr>
        </p:nvSpPr>
        <p:spPr>
          <a:xfrm>
            <a:off x="471900" y="1919075"/>
            <a:ext cx="8222100" cy="3134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lang="en"/>
              <a:t>Típico projeto de integração;</a:t>
            </a:r>
            <a:endParaRPr/>
          </a:p>
          <a:p>
            <a:pPr indent="-293211" lvl="1" marL="914400" rtl="0" algn="l">
              <a:spcBef>
                <a:spcPts val="0"/>
              </a:spcBef>
              <a:spcAft>
                <a:spcPts val="0"/>
              </a:spcAft>
              <a:buSzPct val="100000"/>
              <a:buChar char="○"/>
            </a:pPr>
            <a:r>
              <a:rPr lang="en"/>
              <a:t>Diagramas de casos de uso;</a:t>
            </a:r>
            <a:endParaRPr/>
          </a:p>
          <a:p>
            <a:pPr indent="-293211" lvl="1" marL="914400" rtl="0" algn="l">
              <a:spcBef>
                <a:spcPts val="0"/>
              </a:spcBef>
              <a:spcAft>
                <a:spcPts val="0"/>
              </a:spcAft>
              <a:buSzPct val="100000"/>
              <a:buChar char="○"/>
            </a:pPr>
            <a:r>
              <a:rPr lang="en"/>
              <a:t>Fluxograma da informação;</a:t>
            </a:r>
            <a:endParaRPr/>
          </a:p>
          <a:p>
            <a:pPr indent="-293211" lvl="1" marL="914400" rtl="0" algn="l">
              <a:spcBef>
                <a:spcPts val="0"/>
              </a:spcBef>
              <a:spcAft>
                <a:spcPts val="0"/>
              </a:spcAft>
              <a:buSzPct val="100000"/>
              <a:buChar char="○"/>
            </a:pPr>
            <a:r>
              <a:rPr lang="en"/>
              <a:t>Modelo de dados;</a:t>
            </a:r>
            <a:endParaRPr/>
          </a:p>
          <a:p>
            <a:pPr indent="-293211" lvl="1" marL="914400" rtl="0" algn="l">
              <a:spcBef>
                <a:spcPts val="0"/>
              </a:spcBef>
              <a:spcAft>
                <a:spcPts val="0"/>
              </a:spcAft>
              <a:buSzPct val="100000"/>
              <a:buChar char="○"/>
            </a:pPr>
            <a:r>
              <a:rPr lang="en"/>
              <a:t>DE-PARA;</a:t>
            </a:r>
            <a:endParaRPr/>
          </a:p>
          <a:p>
            <a:pPr indent="-293211" lvl="1" marL="914400" rtl="0" algn="l">
              <a:spcBef>
                <a:spcPts val="0"/>
              </a:spcBef>
              <a:spcAft>
                <a:spcPts val="0"/>
              </a:spcAft>
              <a:buSzPct val="100000"/>
              <a:buChar char="○"/>
            </a:pPr>
            <a:r>
              <a:rPr lang="en"/>
              <a:t>Modelo sintático (Mensagens);</a:t>
            </a:r>
            <a:endParaRPr/>
          </a:p>
          <a:p>
            <a:pPr indent="-293211" lvl="2" marL="1371600" rtl="0" algn="l">
              <a:spcBef>
                <a:spcPts val="0"/>
              </a:spcBef>
              <a:spcAft>
                <a:spcPts val="0"/>
              </a:spcAft>
              <a:buSzPct val="100000"/>
              <a:buChar char="■"/>
            </a:pPr>
            <a:r>
              <a:rPr lang="en"/>
              <a:t>Troca de arquivos;</a:t>
            </a:r>
            <a:endParaRPr/>
          </a:p>
          <a:p>
            <a:pPr indent="-293211" lvl="3" marL="1828800" rtl="0" algn="l">
              <a:spcBef>
                <a:spcPts val="0"/>
              </a:spcBef>
              <a:spcAft>
                <a:spcPts val="0"/>
              </a:spcAft>
              <a:buSzPct val="81481"/>
              <a:buChar char="●"/>
            </a:pPr>
            <a:r>
              <a:rPr lang="en" sz="1350">
                <a:solidFill>
                  <a:srgbClr val="444340"/>
                </a:solidFill>
                <a:highlight>
                  <a:srgbClr val="FFFFFF"/>
                </a:highlight>
                <a:latin typeface="Arial"/>
                <a:ea typeface="Arial"/>
                <a:cs typeface="Arial"/>
                <a:sym typeface="Arial"/>
              </a:rPr>
              <a:t>FWF (Fixed-width Format);</a:t>
            </a:r>
            <a:endParaRPr sz="1350">
              <a:solidFill>
                <a:srgbClr val="444340"/>
              </a:solidFill>
              <a:highlight>
                <a:srgbClr val="FFFFFF"/>
              </a:highlight>
              <a:latin typeface="Arial"/>
              <a:ea typeface="Arial"/>
              <a:cs typeface="Arial"/>
              <a:sym typeface="Arial"/>
            </a:endParaRPr>
          </a:p>
          <a:p>
            <a:pPr indent="-307895" lvl="2" marL="13716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Serviços;</a:t>
            </a:r>
            <a:endParaRPr sz="1350">
              <a:solidFill>
                <a:srgbClr val="444340"/>
              </a:solidFill>
              <a:highlight>
                <a:srgbClr val="FFFFFF"/>
              </a:highlight>
              <a:latin typeface="Arial"/>
              <a:ea typeface="Arial"/>
              <a:cs typeface="Arial"/>
              <a:sym typeface="Arial"/>
            </a:endParaRPr>
          </a:p>
          <a:p>
            <a:pPr indent="-307895" lvl="3" marL="18288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ReST;</a:t>
            </a:r>
            <a:endParaRPr sz="1350">
              <a:solidFill>
                <a:srgbClr val="444340"/>
              </a:solidFill>
              <a:highlight>
                <a:srgbClr val="FFFFFF"/>
              </a:highlight>
              <a:latin typeface="Arial"/>
              <a:ea typeface="Arial"/>
              <a:cs typeface="Arial"/>
              <a:sym typeface="Arial"/>
            </a:endParaRPr>
          </a:p>
          <a:p>
            <a:pPr indent="-307895" lvl="4" marL="22860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Modelo sintático;</a:t>
            </a:r>
            <a:endParaRPr sz="1350">
              <a:solidFill>
                <a:srgbClr val="444340"/>
              </a:solidFill>
              <a:highlight>
                <a:srgbClr val="FFFFFF"/>
              </a:highlight>
              <a:latin typeface="Arial"/>
              <a:ea typeface="Arial"/>
              <a:cs typeface="Arial"/>
              <a:sym typeface="Arial"/>
            </a:endParaRPr>
          </a:p>
          <a:p>
            <a:pPr indent="-307895" lvl="4" marL="22860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Cabeçalho da requisição (Autenticação, Autorização, etc.)</a:t>
            </a:r>
            <a:endParaRPr sz="1350">
              <a:solidFill>
                <a:srgbClr val="444340"/>
              </a:solidFill>
              <a:highlight>
                <a:srgbClr val="FFFFFF"/>
              </a:highlight>
              <a:latin typeface="Arial"/>
              <a:ea typeface="Arial"/>
              <a:cs typeface="Arial"/>
              <a:sym typeface="Arial"/>
            </a:endParaRPr>
          </a:p>
          <a:p>
            <a:pPr indent="-307895" lvl="3" marL="18288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SOAP;</a:t>
            </a:r>
            <a:endParaRPr sz="1350">
              <a:solidFill>
                <a:srgbClr val="444340"/>
              </a:solidFill>
              <a:highlight>
                <a:srgbClr val="FFFFFF"/>
              </a:highlight>
              <a:latin typeface="Arial"/>
              <a:ea typeface="Arial"/>
              <a:cs typeface="Arial"/>
              <a:sym typeface="Arial"/>
            </a:endParaRPr>
          </a:p>
          <a:p>
            <a:pPr indent="-307895" lvl="4" marL="22860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Modelo sintático;</a:t>
            </a:r>
            <a:endParaRPr sz="1350">
              <a:solidFill>
                <a:srgbClr val="444340"/>
              </a:solidFill>
              <a:highlight>
                <a:srgbClr val="FFFFFF"/>
              </a:highlight>
              <a:latin typeface="Arial"/>
              <a:ea typeface="Arial"/>
              <a:cs typeface="Arial"/>
              <a:sym typeface="Arial"/>
            </a:endParaRPr>
          </a:p>
          <a:p>
            <a:pPr indent="-307895" lvl="4" marL="22860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Envelope;</a:t>
            </a:r>
            <a:endParaRPr sz="1350">
              <a:solidFill>
                <a:srgbClr val="444340"/>
              </a:solidFill>
              <a:highlight>
                <a:srgbClr val="FFFFFF"/>
              </a:highlight>
              <a:latin typeface="Arial"/>
              <a:ea typeface="Arial"/>
              <a:cs typeface="Arial"/>
              <a:sym typeface="Arial"/>
            </a:endParaRPr>
          </a:p>
          <a:p>
            <a:pPr indent="-307895" lvl="1" marL="9144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Requisitos organizacionais;</a:t>
            </a:r>
            <a:endParaRPr sz="1350">
              <a:solidFill>
                <a:srgbClr val="444340"/>
              </a:solidFill>
              <a:highlight>
                <a:srgbClr val="FFFFFF"/>
              </a:highlight>
              <a:latin typeface="Arial"/>
              <a:ea typeface="Arial"/>
              <a:cs typeface="Arial"/>
              <a:sym typeface="Arial"/>
            </a:endParaRPr>
          </a:p>
          <a:p>
            <a:pPr indent="-307895" lvl="1" marL="914400" rtl="0" algn="l">
              <a:spcBef>
                <a:spcPts val="0"/>
              </a:spcBef>
              <a:spcAft>
                <a:spcPts val="0"/>
              </a:spcAft>
              <a:buClr>
                <a:srgbClr val="444340"/>
              </a:buClr>
              <a:buSzPct val="100000"/>
              <a:buFont typeface="Arial"/>
              <a:buChar char="○"/>
            </a:pPr>
            <a:r>
              <a:rPr lang="en" sz="1350">
                <a:solidFill>
                  <a:srgbClr val="444340"/>
                </a:solidFill>
                <a:highlight>
                  <a:srgbClr val="FFFFFF"/>
                </a:highlight>
                <a:latin typeface="Arial"/>
                <a:ea typeface="Arial"/>
                <a:cs typeface="Arial"/>
                <a:sym typeface="Arial"/>
              </a:rPr>
              <a:t>Requisitos legais;</a:t>
            </a:r>
            <a:endParaRPr sz="1350">
              <a:solidFill>
                <a:srgbClr val="444340"/>
              </a:solidFill>
              <a:highlight>
                <a:srgbClr val="FFFFFF"/>
              </a:highlight>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52"/>
          <p:cNvPicPr preferRelativeResize="0"/>
          <p:nvPr/>
        </p:nvPicPr>
        <p:blipFill rotWithShape="1">
          <a:blip r:embed="rId3">
            <a:alphaModFix/>
          </a:blip>
          <a:srcRect b="0" l="0" r="0" t="0"/>
          <a:stretch/>
        </p:blipFill>
        <p:spPr>
          <a:xfrm>
            <a:off x="1731599" y="1720372"/>
            <a:ext cx="5702704" cy="5143501"/>
          </a:xfrm>
          <a:prstGeom prst="rect">
            <a:avLst/>
          </a:prstGeom>
          <a:noFill/>
          <a:ln>
            <a:noFill/>
          </a:ln>
        </p:spPr>
      </p:pic>
      <p:sp>
        <p:nvSpPr>
          <p:cNvPr id="380" name="Google Shape;380;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p:nvPr/>
        </p:nvSpPr>
        <p:spPr>
          <a:xfrm>
            <a:off x="265201" y="1765876"/>
            <a:ext cx="8790900" cy="38088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1400">
                <a:solidFill>
                  <a:srgbClr val="162937"/>
                </a:solidFill>
                <a:latin typeface="Arial"/>
                <a:ea typeface="Arial"/>
                <a:cs typeface="Arial"/>
                <a:sym typeface="Arial"/>
              </a:rPr>
              <a:t>"Art. 232. Para efeitos de interoperabilidade no Sistema Único de Saúde, entende-se:</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 - modelo de informação ou modelo informacional: representação humana conceitual e contextual de uma estrutura de informações que se quer representar, com a definição semântica de todos os seus elementos;</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II - modelo computacional: representação em linguagem computacional de uma estrutura de informações;</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III - interoperabilidade semântica: a adoção, conforme contexto de uso, de técnicas de modelagem de informação, modelos de informação e uso de vocabulário padronizado, como terminologias, classificações, taxonomias e ontologias, que garantam o entendimento humano de uma estrutura de informações; e</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IV - interoperabilidade sintática: a adoção de modelos e técnicas computacionais que garantam a capacidade de troca de informações padronizadas entre diferentes sistemas, redes e plataformas de informação e comunicação, assegurando o entendimento computacional por todos os envolvidos e a correta conversão para linguagem humana, sem perda ou mudança no significado e contexto da informação." (NR)</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"Art. 233. Os padrões nacionais de interoperabilidade em saúde serão divulgados:</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 - no sítio eletrônico https://servicos-datasus.saude.gov.br/home, no que se refere a todos os padrões de interoperabilidade sintática e modelos de informação;</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II - no sítio eletrônico https://rts.saude.gov.br[MPAdBL3] [GN4] , no que se refere às terminologias, ontologias, classificações e outros recursos semânticos; e</a:t>
            </a:r>
            <a:endParaRPr sz="1100"/>
          </a:p>
          <a:p>
            <a:pPr indent="0" lvl="0" marL="0" marR="0" rtl="0" algn="just">
              <a:spcBef>
                <a:spcPts val="0"/>
              </a:spcBef>
              <a:spcAft>
                <a:spcPts val="0"/>
              </a:spcAft>
              <a:buNone/>
            </a:pPr>
            <a:r>
              <a:rPr lang="en" sz="1400">
                <a:solidFill>
                  <a:srgbClr val="162937"/>
                </a:solidFill>
                <a:latin typeface="Arial"/>
                <a:ea typeface="Arial"/>
                <a:cs typeface="Arial"/>
                <a:sym typeface="Arial"/>
              </a:rPr>
              <a:t>III - no sítio eletrônico https://saudedigital.saude.gov.br, no que se refere aos aspectos relacionados à governança, gestão e políticas específicas de interoperabilidade em saúde.</a:t>
            </a:r>
            <a:endParaRPr b="0" i="0" sz="1400">
              <a:solidFill>
                <a:srgbClr val="162937"/>
              </a:solidFill>
              <a:latin typeface="Arial"/>
              <a:ea typeface="Arial"/>
              <a:cs typeface="Arial"/>
              <a:sym typeface="Arial"/>
            </a:endParaRPr>
          </a:p>
        </p:txBody>
      </p:sp>
      <p:sp>
        <p:nvSpPr>
          <p:cNvPr id="386" name="Google Shape;386;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4"/>
          <p:cNvPicPr preferRelativeResize="0"/>
          <p:nvPr/>
        </p:nvPicPr>
        <p:blipFill rotWithShape="1">
          <a:blip r:embed="rId3">
            <a:alphaModFix/>
          </a:blip>
          <a:srcRect b="0" l="0" r="0" t="0"/>
          <a:stretch/>
        </p:blipFill>
        <p:spPr>
          <a:xfrm>
            <a:off x="6056870" y="3030470"/>
            <a:ext cx="1729430" cy="1140284"/>
          </a:xfrm>
          <a:prstGeom prst="rect">
            <a:avLst/>
          </a:prstGeom>
          <a:noFill/>
          <a:ln>
            <a:noFill/>
          </a:ln>
        </p:spPr>
      </p:pic>
      <p:pic>
        <p:nvPicPr>
          <p:cNvPr descr="RNDS – Ministério da Saúde" id="392" name="Google Shape;392;p54"/>
          <p:cNvPicPr preferRelativeResize="0"/>
          <p:nvPr/>
        </p:nvPicPr>
        <p:blipFill rotWithShape="1">
          <a:blip r:embed="rId4">
            <a:alphaModFix/>
          </a:blip>
          <a:srcRect b="0" l="0" r="0" t="0"/>
          <a:stretch/>
        </p:blipFill>
        <p:spPr>
          <a:xfrm>
            <a:off x="6077459" y="4407292"/>
            <a:ext cx="1688242" cy="395682"/>
          </a:xfrm>
          <a:prstGeom prst="rect">
            <a:avLst/>
          </a:prstGeom>
          <a:noFill/>
          <a:ln>
            <a:noFill/>
          </a:ln>
        </p:spPr>
      </p:pic>
      <p:pic>
        <p:nvPicPr>
          <p:cNvPr descr="HL7 FHIR Foundation Enabling health interoperability through FHIR" id="393" name="Google Shape;393;p54"/>
          <p:cNvPicPr preferRelativeResize="0"/>
          <p:nvPr/>
        </p:nvPicPr>
        <p:blipFill rotWithShape="1">
          <a:blip r:embed="rId5">
            <a:alphaModFix/>
          </a:blip>
          <a:srcRect b="0" l="0" r="0" t="0"/>
          <a:stretch/>
        </p:blipFill>
        <p:spPr>
          <a:xfrm>
            <a:off x="3478326" y="4229784"/>
            <a:ext cx="1479863" cy="829393"/>
          </a:xfrm>
          <a:prstGeom prst="rect">
            <a:avLst/>
          </a:prstGeom>
          <a:noFill/>
          <a:ln>
            <a:noFill/>
          </a:ln>
        </p:spPr>
      </p:pic>
      <p:sp>
        <p:nvSpPr>
          <p:cNvPr id="394" name="Google Shape;394;p54"/>
          <p:cNvSpPr/>
          <p:nvPr/>
        </p:nvSpPr>
        <p:spPr>
          <a:xfrm flipH="1" rot="10800000">
            <a:off x="5313081" y="1819824"/>
            <a:ext cx="409500" cy="3204600"/>
          </a:xfrm>
          <a:prstGeom prst="downArrow">
            <a:avLst>
              <a:gd fmla="val 50000" name="adj1"/>
              <a:gd fmla="val 50000" name="adj2"/>
            </a:avLst>
          </a:prstGeom>
          <a:solidFill>
            <a:schemeClr val="dk1"/>
          </a:solidFill>
          <a:ln>
            <a:noFill/>
          </a:ln>
          <a:effectLst>
            <a:outerShdw blurRad="50800" rotWithShape="0" algn="tl" dir="2700000" dist="38100">
              <a:srgbClr val="000000">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5" name="Google Shape;395;p54"/>
          <p:cNvPicPr preferRelativeResize="0"/>
          <p:nvPr/>
        </p:nvPicPr>
        <p:blipFill rotWithShape="1">
          <a:blip r:embed="rId6">
            <a:alphaModFix/>
          </a:blip>
          <a:srcRect b="0" l="0" r="0" t="0"/>
          <a:stretch/>
        </p:blipFill>
        <p:spPr>
          <a:xfrm>
            <a:off x="2363408" y="1819826"/>
            <a:ext cx="1515969" cy="774400"/>
          </a:xfrm>
          <a:prstGeom prst="rect">
            <a:avLst/>
          </a:prstGeom>
          <a:noFill/>
          <a:ln>
            <a:noFill/>
          </a:ln>
        </p:spPr>
      </p:pic>
      <p:pic>
        <p:nvPicPr>
          <p:cNvPr descr="OAuth 2.0 logo" id="396" name="Google Shape;396;p54"/>
          <p:cNvPicPr preferRelativeResize="0"/>
          <p:nvPr/>
        </p:nvPicPr>
        <p:blipFill rotWithShape="1">
          <a:blip r:embed="rId7">
            <a:alphaModFix/>
          </a:blip>
          <a:srcRect b="0" l="0" r="0" t="0"/>
          <a:stretch/>
        </p:blipFill>
        <p:spPr>
          <a:xfrm>
            <a:off x="3187274" y="2640928"/>
            <a:ext cx="776488" cy="755431"/>
          </a:xfrm>
          <a:prstGeom prst="rect">
            <a:avLst/>
          </a:prstGeom>
          <a:noFill/>
          <a:ln>
            <a:noFill/>
          </a:ln>
        </p:spPr>
      </p:pic>
      <p:pic>
        <p:nvPicPr>
          <p:cNvPr descr="Enable TLS 1.1 and TLS 1.2 on Windows 7 and 8 - Registry patch" id="397" name="Google Shape;397;p54"/>
          <p:cNvPicPr preferRelativeResize="0"/>
          <p:nvPr/>
        </p:nvPicPr>
        <p:blipFill rotWithShape="1">
          <a:blip r:embed="rId8">
            <a:alphaModFix/>
          </a:blip>
          <a:srcRect b="0" l="0" r="0" t="0"/>
          <a:stretch/>
        </p:blipFill>
        <p:spPr>
          <a:xfrm>
            <a:off x="2433647" y="3396357"/>
            <a:ext cx="1530092" cy="774400"/>
          </a:xfrm>
          <a:prstGeom prst="rect">
            <a:avLst/>
          </a:prstGeom>
          <a:noFill/>
          <a:ln>
            <a:noFill/>
          </a:ln>
        </p:spPr>
      </p:pic>
      <p:sp>
        <p:nvSpPr>
          <p:cNvPr id="398" name="Google Shape;398;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SMART on FHIR</a:t>
            </a:r>
            <a:endParaRPr/>
          </a:p>
        </p:txBody>
      </p:sp>
      <p:pic>
        <p:nvPicPr>
          <p:cNvPr id="399" name="Google Shape;399;p54"/>
          <p:cNvPicPr preferRelativeResize="0"/>
          <p:nvPr/>
        </p:nvPicPr>
        <p:blipFill>
          <a:blip r:embed="rId9">
            <a:alphaModFix/>
          </a:blip>
          <a:stretch>
            <a:fillRect/>
          </a:stretch>
        </p:blipFill>
        <p:spPr>
          <a:xfrm>
            <a:off x="1915250" y="2801675"/>
            <a:ext cx="1157134" cy="433925"/>
          </a:xfrm>
          <a:prstGeom prst="rect">
            <a:avLst/>
          </a:prstGeom>
          <a:noFill/>
          <a:ln>
            <a:noFill/>
          </a:ln>
        </p:spPr>
      </p:pic>
      <p:pic>
        <p:nvPicPr>
          <p:cNvPr id="400" name="Google Shape;400;p54"/>
          <p:cNvPicPr preferRelativeResize="0"/>
          <p:nvPr/>
        </p:nvPicPr>
        <p:blipFill>
          <a:blip r:embed="rId10">
            <a:alphaModFix/>
          </a:blip>
          <a:stretch>
            <a:fillRect/>
          </a:stretch>
        </p:blipFill>
        <p:spPr>
          <a:xfrm>
            <a:off x="1545275" y="4407295"/>
            <a:ext cx="1834751" cy="663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Electronic Health Record Icons - Download Free Vector Icons | Noun ..." id="405" name="Google Shape;405;p55"/>
          <p:cNvPicPr preferRelativeResize="0"/>
          <p:nvPr/>
        </p:nvPicPr>
        <p:blipFill rotWithShape="1">
          <a:blip r:embed="rId3">
            <a:alphaModFix/>
          </a:blip>
          <a:srcRect b="0" l="0" r="0" t="0"/>
          <a:stretch/>
        </p:blipFill>
        <p:spPr>
          <a:xfrm>
            <a:off x="4378024" y="2113053"/>
            <a:ext cx="1115823" cy="1037235"/>
          </a:xfrm>
          <a:prstGeom prst="rect">
            <a:avLst/>
          </a:prstGeom>
          <a:noFill/>
          <a:ln>
            <a:noFill/>
          </a:ln>
        </p:spPr>
      </p:pic>
      <p:pic>
        <p:nvPicPr>
          <p:cNvPr descr="Electronic Health Record Icons - Download Free Vector Icons | Noun ..." id="406" name="Google Shape;406;p55"/>
          <p:cNvPicPr preferRelativeResize="0"/>
          <p:nvPr/>
        </p:nvPicPr>
        <p:blipFill rotWithShape="1">
          <a:blip r:embed="rId3">
            <a:alphaModFix/>
          </a:blip>
          <a:srcRect b="0" l="0" r="0" t="0"/>
          <a:stretch/>
        </p:blipFill>
        <p:spPr>
          <a:xfrm>
            <a:off x="3355702" y="3739243"/>
            <a:ext cx="1115823" cy="1037235"/>
          </a:xfrm>
          <a:prstGeom prst="rect">
            <a:avLst/>
          </a:prstGeom>
          <a:noFill/>
          <a:ln>
            <a:noFill/>
          </a:ln>
        </p:spPr>
      </p:pic>
      <p:pic>
        <p:nvPicPr>
          <p:cNvPr descr="Electronic Health Record Icons - Download Free Vector Icons | Noun ..." id="407" name="Google Shape;407;p55"/>
          <p:cNvPicPr preferRelativeResize="0"/>
          <p:nvPr/>
        </p:nvPicPr>
        <p:blipFill rotWithShape="1">
          <a:blip r:embed="rId3">
            <a:alphaModFix/>
          </a:blip>
          <a:srcRect b="0" l="0" r="0" t="0"/>
          <a:stretch/>
        </p:blipFill>
        <p:spPr>
          <a:xfrm>
            <a:off x="5253379" y="3739243"/>
            <a:ext cx="1115823" cy="1037235"/>
          </a:xfrm>
          <a:prstGeom prst="rect">
            <a:avLst/>
          </a:prstGeom>
          <a:noFill/>
          <a:ln>
            <a:noFill/>
          </a:ln>
        </p:spPr>
      </p:pic>
      <p:sp>
        <p:nvSpPr>
          <p:cNvPr id="408" name="Google Shape;408;p55"/>
          <p:cNvSpPr/>
          <p:nvPr/>
        </p:nvSpPr>
        <p:spPr>
          <a:xfrm>
            <a:off x="4471525" y="3132550"/>
            <a:ext cx="121200" cy="20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EC2227"/>
                </a:solidFill>
                <a:latin typeface="Lato"/>
                <a:ea typeface="Lato"/>
                <a:cs typeface="Lato"/>
                <a:sym typeface="Lato"/>
              </a:rPr>
              <a:t>?</a:t>
            </a:r>
            <a:endParaRPr sz="1400">
              <a:solidFill>
                <a:schemeClr val="dk1"/>
              </a:solidFill>
              <a:latin typeface="Calibri"/>
              <a:ea typeface="Calibri"/>
              <a:cs typeface="Calibri"/>
              <a:sym typeface="Calibri"/>
            </a:endParaRPr>
          </a:p>
        </p:txBody>
      </p:sp>
      <p:sp>
        <p:nvSpPr>
          <p:cNvPr id="409" name="Google Shape;409;p55"/>
          <p:cNvSpPr/>
          <p:nvPr/>
        </p:nvSpPr>
        <p:spPr>
          <a:xfrm>
            <a:off x="5010675" y="3739243"/>
            <a:ext cx="167400" cy="20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EC2227"/>
                </a:solidFill>
                <a:latin typeface="Lato"/>
                <a:ea typeface="Lato"/>
                <a:cs typeface="Lato"/>
                <a:sym typeface="Lato"/>
              </a:rPr>
              <a:t>?</a:t>
            </a:r>
            <a:endParaRPr sz="1400">
              <a:solidFill>
                <a:schemeClr val="dk1"/>
              </a:solidFill>
              <a:latin typeface="Calibri"/>
              <a:ea typeface="Calibri"/>
              <a:cs typeface="Calibri"/>
              <a:sym typeface="Calibri"/>
            </a:endParaRPr>
          </a:p>
        </p:txBody>
      </p:sp>
      <p:sp>
        <p:nvSpPr>
          <p:cNvPr id="410" name="Google Shape;410;p55"/>
          <p:cNvSpPr/>
          <p:nvPr/>
        </p:nvSpPr>
        <p:spPr>
          <a:xfrm>
            <a:off x="4760969" y="3431997"/>
            <a:ext cx="167400" cy="20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EC2227"/>
                </a:solidFill>
                <a:latin typeface="Lato"/>
                <a:ea typeface="Lato"/>
                <a:cs typeface="Lato"/>
                <a:sym typeface="Lato"/>
              </a:rPr>
              <a:t>?</a:t>
            </a:r>
            <a:endParaRPr sz="1400">
              <a:solidFill>
                <a:schemeClr val="dk1"/>
              </a:solidFill>
              <a:latin typeface="Calibri"/>
              <a:ea typeface="Calibri"/>
              <a:cs typeface="Calibri"/>
              <a:sym typeface="Calibri"/>
            </a:endParaRPr>
          </a:p>
        </p:txBody>
      </p:sp>
      <p:sp>
        <p:nvSpPr>
          <p:cNvPr id="411" name="Google Shape;411;p55"/>
          <p:cNvSpPr/>
          <p:nvPr/>
        </p:nvSpPr>
        <p:spPr>
          <a:xfrm>
            <a:off x="4852276" y="3177549"/>
            <a:ext cx="167400" cy="20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EC2227"/>
                </a:solidFill>
                <a:latin typeface="Lato"/>
                <a:ea typeface="Lato"/>
                <a:cs typeface="Lato"/>
                <a:sym typeface="Lato"/>
              </a:rPr>
              <a:t>?</a:t>
            </a:r>
            <a:endParaRPr sz="1400">
              <a:solidFill>
                <a:schemeClr val="dk1"/>
              </a:solidFill>
              <a:latin typeface="Calibri"/>
              <a:ea typeface="Calibri"/>
              <a:cs typeface="Calibri"/>
              <a:sym typeface="Calibri"/>
            </a:endParaRPr>
          </a:p>
        </p:txBody>
      </p:sp>
      <p:sp>
        <p:nvSpPr>
          <p:cNvPr id="412" name="Google Shape;412;p55"/>
          <p:cNvSpPr/>
          <p:nvPr/>
        </p:nvSpPr>
        <p:spPr>
          <a:xfrm>
            <a:off x="4667083" y="3686446"/>
            <a:ext cx="167400" cy="20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400">
                <a:solidFill>
                  <a:srgbClr val="EC2227"/>
                </a:solidFill>
                <a:latin typeface="Lato"/>
                <a:ea typeface="Lato"/>
                <a:cs typeface="Lato"/>
                <a:sym typeface="Lato"/>
              </a:rPr>
              <a:t>?</a:t>
            </a:r>
            <a:endParaRPr sz="1400">
              <a:solidFill>
                <a:schemeClr val="dk1"/>
              </a:solidFill>
              <a:latin typeface="Calibri"/>
              <a:ea typeface="Calibri"/>
              <a:cs typeface="Calibri"/>
              <a:sym typeface="Calibri"/>
            </a:endParaRPr>
          </a:p>
        </p:txBody>
      </p:sp>
      <p:sp>
        <p:nvSpPr>
          <p:cNvPr id="413" name="Google Shape;413;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Como começar?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Como começar?</a:t>
            </a:r>
            <a:endParaRPr/>
          </a:p>
        </p:txBody>
      </p:sp>
      <p:pic>
        <p:nvPicPr>
          <p:cNvPr id="419" name="Google Shape;419;p56"/>
          <p:cNvPicPr preferRelativeResize="0"/>
          <p:nvPr/>
        </p:nvPicPr>
        <p:blipFill>
          <a:blip r:embed="rId3">
            <a:alphaModFix/>
          </a:blip>
          <a:stretch>
            <a:fillRect/>
          </a:stretch>
        </p:blipFill>
        <p:spPr>
          <a:xfrm>
            <a:off x="1873500" y="2667650"/>
            <a:ext cx="817650" cy="900650"/>
          </a:xfrm>
          <a:prstGeom prst="rect">
            <a:avLst/>
          </a:prstGeom>
          <a:noFill/>
          <a:ln>
            <a:noFill/>
          </a:ln>
        </p:spPr>
      </p:pic>
      <p:sp>
        <p:nvSpPr>
          <p:cNvPr id="420" name="Google Shape;420;p56"/>
          <p:cNvSpPr/>
          <p:nvPr/>
        </p:nvSpPr>
        <p:spPr>
          <a:xfrm>
            <a:off x="191150" y="2804850"/>
            <a:ext cx="466200" cy="6843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
          <p:cNvSpPr/>
          <p:nvPr/>
        </p:nvSpPr>
        <p:spPr>
          <a:xfrm>
            <a:off x="856525" y="2963188"/>
            <a:ext cx="817800" cy="20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6"/>
          <p:cNvSpPr/>
          <p:nvPr/>
        </p:nvSpPr>
        <p:spPr>
          <a:xfrm flipH="1">
            <a:off x="856525" y="3181825"/>
            <a:ext cx="817800" cy="20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3" name="Google Shape;423;p56"/>
          <p:cNvPicPr preferRelativeResize="0"/>
          <p:nvPr/>
        </p:nvPicPr>
        <p:blipFill rotWithShape="1">
          <a:blip r:embed="rId4">
            <a:alphaModFix/>
          </a:blip>
          <a:srcRect b="0" l="0" r="0" t="0"/>
          <a:stretch/>
        </p:blipFill>
        <p:spPr>
          <a:xfrm>
            <a:off x="4402083" y="1991126"/>
            <a:ext cx="1515969" cy="774400"/>
          </a:xfrm>
          <a:prstGeom prst="rect">
            <a:avLst/>
          </a:prstGeom>
          <a:noFill/>
          <a:ln>
            <a:noFill/>
          </a:ln>
        </p:spPr>
      </p:pic>
      <p:pic>
        <p:nvPicPr>
          <p:cNvPr descr="OAuth 2.0 logo" id="424" name="Google Shape;424;p56"/>
          <p:cNvPicPr preferRelativeResize="0"/>
          <p:nvPr/>
        </p:nvPicPr>
        <p:blipFill rotWithShape="1">
          <a:blip r:embed="rId5">
            <a:alphaModFix/>
          </a:blip>
          <a:srcRect b="0" l="0" r="0" t="0"/>
          <a:stretch/>
        </p:blipFill>
        <p:spPr>
          <a:xfrm>
            <a:off x="4707662" y="3363953"/>
            <a:ext cx="776488" cy="755431"/>
          </a:xfrm>
          <a:prstGeom prst="rect">
            <a:avLst/>
          </a:prstGeom>
          <a:noFill/>
          <a:ln>
            <a:noFill/>
          </a:ln>
        </p:spPr>
      </p:pic>
      <p:pic>
        <p:nvPicPr>
          <p:cNvPr descr="Enable TLS 1.1 and TLS 1.2 on Windows 7 and 8 - Registry patch" id="425" name="Google Shape;425;p56"/>
          <p:cNvPicPr preferRelativeResize="0"/>
          <p:nvPr/>
        </p:nvPicPr>
        <p:blipFill rotWithShape="1">
          <a:blip r:embed="rId6">
            <a:alphaModFix/>
          </a:blip>
          <a:srcRect b="0" l="0" r="0" t="0"/>
          <a:stretch/>
        </p:blipFill>
        <p:spPr>
          <a:xfrm>
            <a:off x="4395010" y="4201632"/>
            <a:ext cx="1530092" cy="774400"/>
          </a:xfrm>
          <a:prstGeom prst="rect">
            <a:avLst/>
          </a:prstGeom>
          <a:noFill/>
          <a:ln>
            <a:noFill/>
          </a:ln>
        </p:spPr>
      </p:pic>
      <p:pic>
        <p:nvPicPr>
          <p:cNvPr descr="Health app, healthcare app, medical app, mobile, mobile app icon" id="426" name="Google Shape;426;p56"/>
          <p:cNvPicPr preferRelativeResize="0"/>
          <p:nvPr/>
        </p:nvPicPr>
        <p:blipFill rotWithShape="1">
          <a:blip r:embed="rId7">
            <a:alphaModFix/>
          </a:blip>
          <a:srcRect b="0" l="0" r="0" t="0"/>
          <a:stretch/>
        </p:blipFill>
        <p:spPr>
          <a:xfrm>
            <a:off x="7174725" y="2478332"/>
            <a:ext cx="1337332" cy="1337332"/>
          </a:xfrm>
          <a:prstGeom prst="rect">
            <a:avLst/>
          </a:prstGeom>
          <a:noFill/>
          <a:ln>
            <a:noFill/>
          </a:ln>
        </p:spPr>
      </p:pic>
      <p:sp>
        <p:nvSpPr>
          <p:cNvPr id="427" name="Google Shape;427;p56"/>
          <p:cNvSpPr/>
          <p:nvPr/>
        </p:nvSpPr>
        <p:spPr>
          <a:xfrm>
            <a:off x="6168200" y="2909088"/>
            <a:ext cx="817800" cy="20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flipH="1">
            <a:off x="6168200" y="3181813"/>
            <a:ext cx="817800" cy="20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56"/>
          <p:cNvPicPr preferRelativeResize="0"/>
          <p:nvPr/>
        </p:nvPicPr>
        <p:blipFill>
          <a:blip r:embed="rId8">
            <a:alphaModFix/>
          </a:blip>
          <a:stretch>
            <a:fillRect/>
          </a:stretch>
        </p:blipFill>
        <p:spPr>
          <a:xfrm>
            <a:off x="4517325" y="2847775"/>
            <a:ext cx="1157134" cy="433925"/>
          </a:xfrm>
          <a:prstGeom prst="rect">
            <a:avLst/>
          </a:prstGeom>
          <a:noFill/>
          <a:ln>
            <a:noFill/>
          </a:ln>
        </p:spPr>
      </p:pic>
      <p:pic>
        <p:nvPicPr>
          <p:cNvPr id="430" name="Google Shape;430;p56"/>
          <p:cNvPicPr preferRelativeResize="0"/>
          <p:nvPr/>
        </p:nvPicPr>
        <p:blipFill>
          <a:blip r:embed="rId9">
            <a:alphaModFix/>
          </a:blip>
          <a:stretch>
            <a:fillRect/>
          </a:stretch>
        </p:blipFill>
        <p:spPr>
          <a:xfrm>
            <a:off x="2890325" y="2769283"/>
            <a:ext cx="1208687" cy="755425"/>
          </a:xfrm>
          <a:prstGeom prst="rect">
            <a:avLst/>
          </a:prstGeom>
          <a:noFill/>
          <a:ln>
            <a:noFill/>
          </a:ln>
        </p:spPr>
      </p:pic>
      <p:pic>
        <p:nvPicPr>
          <p:cNvPr id="431" name="Google Shape;431;p56"/>
          <p:cNvPicPr preferRelativeResize="0"/>
          <p:nvPr/>
        </p:nvPicPr>
        <p:blipFill>
          <a:blip r:embed="rId10">
            <a:alphaModFix/>
          </a:blip>
          <a:stretch>
            <a:fillRect/>
          </a:stretch>
        </p:blipFill>
        <p:spPr>
          <a:xfrm>
            <a:off x="5403075" y="3250221"/>
            <a:ext cx="522036" cy="252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7"/>
          <p:cNvPicPr preferRelativeResize="0"/>
          <p:nvPr/>
        </p:nvPicPr>
        <p:blipFill>
          <a:blip r:embed="rId3">
            <a:alphaModFix/>
          </a:blip>
          <a:stretch>
            <a:fillRect/>
          </a:stretch>
        </p:blipFill>
        <p:spPr>
          <a:xfrm>
            <a:off x="841600" y="419513"/>
            <a:ext cx="7542400" cy="43044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8"/>
          <p:cNvPicPr preferRelativeResize="0"/>
          <p:nvPr/>
        </p:nvPicPr>
        <p:blipFill rotWithShape="1">
          <a:blip r:embed="rId3">
            <a:alphaModFix/>
          </a:blip>
          <a:srcRect b="0" l="0" r="0" t="0"/>
          <a:stretch/>
        </p:blipFill>
        <p:spPr>
          <a:xfrm>
            <a:off x="1365344" y="2048563"/>
            <a:ext cx="7708106" cy="4243388"/>
          </a:xfrm>
          <a:prstGeom prst="rect">
            <a:avLst/>
          </a:prstGeom>
          <a:noFill/>
          <a:ln>
            <a:noFill/>
          </a:ln>
        </p:spPr>
      </p:pic>
      <p:sp>
        <p:nvSpPr>
          <p:cNvPr id="442" name="Google Shape;442;p58"/>
          <p:cNvSpPr/>
          <p:nvPr/>
        </p:nvSpPr>
        <p:spPr>
          <a:xfrm>
            <a:off x="6594854" y="1506494"/>
            <a:ext cx="2478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https://github.com/smart-on-fhir</a:t>
            </a:r>
            <a:endParaRPr sz="1400">
              <a:solidFill>
                <a:schemeClr val="dk1"/>
              </a:solidFill>
              <a:latin typeface="Calibri"/>
              <a:ea typeface="Calibri"/>
              <a:cs typeface="Calibri"/>
              <a:sym typeface="Calibri"/>
            </a:endParaRPr>
          </a:p>
        </p:txBody>
      </p:sp>
      <p:sp>
        <p:nvSpPr>
          <p:cNvPr id="443" name="Google Shape;443;p5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Exemplos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9"/>
          <p:cNvSpPr txBox="1"/>
          <p:nvPr/>
        </p:nvSpPr>
        <p:spPr>
          <a:xfrm>
            <a:off x="1127394" y="3860001"/>
            <a:ext cx="6889200" cy="1023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O que falta ao nosso app:</a:t>
            </a:r>
            <a:endParaRPr sz="1100"/>
          </a:p>
          <a:p>
            <a:pPr indent="0" lvl="0" marL="0" marR="0" rtl="0" algn="l">
              <a:spcBef>
                <a:spcPts val="0"/>
              </a:spcBef>
              <a:spcAft>
                <a:spcPts val="0"/>
              </a:spcAft>
              <a:buNone/>
            </a:pPr>
            <a:r>
              <a:t/>
            </a:r>
            <a:endParaRPr b="1" i="1" sz="1200">
              <a:solidFill>
                <a:srgbClr val="0C0C0C"/>
              </a:solidFill>
              <a:latin typeface="Lato"/>
              <a:ea typeface="Lato"/>
              <a:cs typeface="Lato"/>
              <a:sym typeface="Lato"/>
            </a:endParaRPr>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Sensibilidade ao contexto;</a:t>
            </a:r>
            <a:endParaRPr sz="1100"/>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Apoio à decisão; </a:t>
            </a:r>
            <a:endParaRPr sz="1100"/>
          </a:p>
          <a:p>
            <a:pPr indent="-215900" lvl="1" marL="558800" marR="0" rtl="0" algn="l">
              <a:spcBef>
                <a:spcPts val="0"/>
              </a:spcBef>
              <a:spcAft>
                <a:spcPts val="0"/>
              </a:spcAft>
              <a:buClr>
                <a:srgbClr val="0C0C0C"/>
              </a:buClr>
              <a:buSzPts val="1200"/>
              <a:buFont typeface="Arial"/>
              <a:buChar char="•"/>
            </a:pPr>
            <a:r>
              <a:rPr b="0" i="0" lang="en" sz="1200" u="none" cap="none" strike="noStrike">
                <a:solidFill>
                  <a:srgbClr val="0C0C0C"/>
                </a:solidFill>
                <a:latin typeface="Lato"/>
                <a:ea typeface="Lato"/>
                <a:cs typeface="Lato"/>
                <a:sym typeface="Lato"/>
              </a:rPr>
              <a:t>Em concomitância com guidelines/protocolos existentes de diferentes especialidades.</a:t>
            </a:r>
            <a:endParaRPr sz="1100"/>
          </a:p>
        </p:txBody>
      </p:sp>
      <p:sp>
        <p:nvSpPr>
          <p:cNvPr id="449" name="Google Shape;449;p59"/>
          <p:cNvSpPr txBox="1"/>
          <p:nvPr/>
        </p:nvSpPr>
        <p:spPr>
          <a:xfrm>
            <a:off x="1129194" y="2034974"/>
            <a:ext cx="6889200" cy="120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O que temos no nosso app:</a:t>
            </a:r>
            <a:endParaRPr sz="1100"/>
          </a:p>
          <a:p>
            <a:pPr indent="0" lvl="0" marL="0" marR="0" rtl="0" algn="l">
              <a:spcBef>
                <a:spcPts val="0"/>
              </a:spcBef>
              <a:spcAft>
                <a:spcPts val="0"/>
              </a:spcAft>
              <a:buNone/>
            </a:pPr>
            <a:r>
              <a:t/>
            </a:r>
            <a:endParaRPr b="1" i="1" sz="1200">
              <a:solidFill>
                <a:srgbClr val="0C0C0C"/>
              </a:solidFill>
              <a:latin typeface="Lato"/>
              <a:ea typeface="Lato"/>
              <a:cs typeface="Lato"/>
              <a:sym typeface="Lato"/>
            </a:endParaRPr>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Concomitância legal;</a:t>
            </a:r>
            <a:endParaRPr sz="1100"/>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Controle de autenticação;</a:t>
            </a:r>
            <a:endParaRPr sz="1100"/>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Controle de autorização;</a:t>
            </a:r>
            <a:endParaRPr sz="1100"/>
          </a:p>
          <a:p>
            <a:pPr indent="-215900" lvl="0" marL="215900" marR="0" rtl="0" algn="l">
              <a:spcBef>
                <a:spcPts val="0"/>
              </a:spcBef>
              <a:spcAft>
                <a:spcPts val="0"/>
              </a:spcAft>
              <a:buClr>
                <a:srgbClr val="0C0C0C"/>
              </a:buClr>
              <a:buSzPts val="1200"/>
              <a:buFont typeface="Arial"/>
              <a:buChar char="•"/>
            </a:pPr>
            <a:r>
              <a:rPr lang="en" sz="1200">
                <a:solidFill>
                  <a:srgbClr val="0C0C0C"/>
                </a:solidFill>
                <a:latin typeface="Lato"/>
                <a:ea typeface="Lato"/>
                <a:cs typeface="Lato"/>
                <a:sym typeface="Lato"/>
              </a:rPr>
              <a:t>Disposição ao EHR como IoT/Commodity app; </a:t>
            </a:r>
            <a:endParaRPr sz="1100"/>
          </a:p>
        </p:txBody>
      </p:sp>
      <p:sp>
        <p:nvSpPr>
          <p:cNvPr id="450" name="Google Shape;450;p5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CDS Hooks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nvSpPr>
        <p:spPr>
          <a:xfrm>
            <a:off x="1151881" y="2086620"/>
            <a:ext cx="6889200" cy="1408500"/>
          </a:xfrm>
          <a:prstGeom prst="rect">
            <a:avLst/>
          </a:prstGeom>
          <a:noFill/>
          <a:ln>
            <a:noFill/>
          </a:ln>
        </p:spPr>
        <p:txBody>
          <a:bodyPr anchorCtr="0" anchor="t" bIns="34275" lIns="68575" spcFirstLastPara="1" rIns="68575" wrap="square" tIns="34275">
            <a:spAutoFit/>
          </a:bodyPr>
          <a:lstStyle/>
          <a:p>
            <a:pPr indent="-215900" lvl="0" marL="215900" marR="0" rtl="0" algn="l">
              <a:lnSpc>
                <a:spcPct val="150000"/>
              </a:lnSpc>
              <a:spcBef>
                <a:spcPts val="0"/>
              </a:spcBef>
              <a:spcAft>
                <a:spcPts val="0"/>
              </a:spcAft>
              <a:buClr>
                <a:schemeClr val="dk1"/>
              </a:buClr>
              <a:buSzPts val="1400"/>
              <a:buFont typeface="Arial"/>
              <a:buChar char="•"/>
            </a:pPr>
            <a:r>
              <a:rPr i="1" lang="en" sz="1400">
                <a:solidFill>
                  <a:schemeClr val="dk1"/>
                </a:solidFill>
                <a:latin typeface="Calibri"/>
                <a:ea typeface="Calibri"/>
                <a:cs typeface="Calibri"/>
                <a:sym typeface="Calibri"/>
              </a:rPr>
              <a:t>Clinical Decision Support System (CDSS);</a:t>
            </a:r>
            <a:endParaRPr sz="1100"/>
          </a:p>
          <a:p>
            <a:pPr indent="-215900" lvl="1" marL="558800" marR="0" rtl="0" algn="l">
              <a:lnSpc>
                <a:spcPct val="150000"/>
              </a:lnSpc>
              <a:spcBef>
                <a:spcPts val="0"/>
              </a:spcBef>
              <a:spcAft>
                <a:spcPts val="0"/>
              </a:spcAft>
              <a:buClr>
                <a:srgbClr val="0C0C0C"/>
              </a:buClr>
              <a:buSzPts val="1200"/>
              <a:buFont typeface="Arial"/>
              <a:buChar char="•"/>
            </a:pPr>
            <a:r>
              <a:rPr b="0" i="1" lang="en" sz="1200" u="none" cap="none" strike="noStrike">
                <a:solidFill>
                  <a:srgbClr val="0C0C0C"/>
                </a:solidFill>
                <a:latin typeface="Lato"/>
                <a:ea typeface="Lato"/>
                <a:cs typeface="Lato"/>
                <a:sym typeface="Lato"/>
              </a:rPr>
              <a:t>Apoio à decisão clínica;</a:t>
            </a:r>
            <a:endParaRPr sz="1100"/>
          </a:p>
          <a:p>
            <a:pPr indent="-215900" lvl="0" marL="215900" marR="0" rtl="0" algn="l">
              <a:lnSpc>
                <a:spcPct val="150000"/>
              </a:lnSpc>
              <a:spcBef>
                <a:spcPts val="0"/>
              </a:spcBef>
              <a:spcAft>
                <a:spcPts val="0"/>
              </a:spcAft>
              <a:buClr>
                <a:srgbClr val="0C0C0C"/>
              </a:buClr>
              <a:buSzPts val="1200"/>
              <a:buFont typeface="Arial"/>
              <a:buChar char="•"/>
            </a:pPr>
            <a:r>
              <a:rPr i="1" lang="en" sz="1200">
                <a:solidFill>
                  <a:srgbClr val="0C0C0C"/>
                </a:solidFill>
                <a:latin typeface="Lato"/>
                <a:ea typeface="Lato"/>
                <a:cs typeface="Lato"/>
                <a:sym typeface="Lato"/>
              </a:rPr>
              <a:t>Hook (ou Gancho);</a:t>
            </a:r>
            <a:endParaRPr sz="1100"/>
          </a:p>
          <a:p>
            <a:pPr indent="-215900" lvl="1" marL="558800" marR="0" rtl="0" algn="l">
              <a:lnSpc>
                <a:spcPct val="150000"/>
              </a:lnSpc>
              <a:spcBef>
                <a:spcPts val="0"/>
              </a:spcBef>
              <a:spcAft>
                <a:spcPts val="0"/>
              </a:spcAft>
              <a:buClr>
                <a:srgbClr val="0C0C0C"/>
              </a:buClr>
              <a:buSzPts val="1200"/>
              <a:buFont typeface="Arial"/>
              <a:buChar char="•"/>
            </a:pPr>
            <a:r>
              <a:rPr b="0" i="1" lang="en" sz="1200" u="none" cap="none" strike="noStrike">
                <a:solidFill>
                  <a:srgbClr val="0C0C0C"/>
                </a:solidFill>
                <a:latin typeface="Lato"/>
                <a:ea typeface="Lato"/>
                <a:cs typeface="Lato"/>
                <a:sym typeface="Lato"/>
              </a:rPr>
              <a:t>Eventos entre componentes de aplicativos (ou sistemas) que disparam mudanças de estado ou efeito nessa aplicação;</a:t>
            </a:r>
            <a:endParaRPr sz="1100"/>
          </a:p>
        </p:txBody>
      </p:sp>
      <p:sp>
        <p:nvSpPr>
          <p:cNvPr id="456" name="Google Shape;456;p60"/>
          <p:cNvSpPr/>
          <p:nvPr/>
        </p:nvSpPr>
        <p:spPr>
          <a:xfrm>
            <a:off x="1151881" y="3620110"/>
            <a:ext cx="7411200" cy="15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rgbClr val="202122"/>
                </a:solidFill>
                <a:latin typeface="Arial"/>
                <a:ea typeface="Arial"/>
                <a:cs typeface="Arial"/>
                <a:sym typeface="Arial"/>
              </a:rPr>
              <a:t>In </a:t>
            </a:r>
            <a:r>
              <a:rPr lang="en" sz="1400" u="sng">
                <a:solidFill>
                  <a:srgbClr val="0B0080"/>
                </a:solidFill>
                <a:latin typeface="Arial"/>
                <a:ea typeface="Arial"/>
                <a:cs typeface="Arial"/>
                <a:sym typeface="Arial"/>
                <a:hlinkClick r:id="rId3">
                  <a:extLst>
                    <a:ext uri="{A12FA001-AC4F-418D-AE19-62706E023703}">
                      <ahyp:hlinkClr val="tx"/>
                    </a:ext>
                  </a:extLst>
                </a:hlinkClick>
              </a:rPr>
              <a:t>computer programming</a:t>
            </a:r>
            <a:r>
              <a:rPr lang="en" sz="1400">
                <a:solidFill>
                  <a:srgbClr val="202122"/>
                </a:solidFill>
                <a:latin typeface="Arial"/>
                <a:ea typeface="Arial"/>
                <a:cs typeface="Arial"/>
                <a:sym typeface="Arial"/>
              </a:rPr>
              <a:t>, the term </a:t>
            </a:r>
            <a:r>
              <a:rPr b="1" lang="en" sz="1400">
                <a:solidFill>
                  <a:srgbClr val="202122"/>
                </a:solidFill>
                <a:latin typeface="Arial"/>
                <a:ea typeface="Arial"/>
                <a:cs typeface="Arial"/>
                <a:sym typeface="Arial"/>
              </a:rPr>
              <a:t>hooking</a:t>
            </a:r>
            <a:r>
              <a:rPr lang="en" sz="1400">
                <a:solidFill>
                  <a:srgbClr val="202122"/>
                </a:solidFill>
                <a:latin typeface="Arial"/>
                <a:ea typeface="Arial"/>
                <a:cs typeface="Arial"/>
                <a:sym typeface="Arial"/>
              </a:rPr>
              <a:t> covers a range of techniques used to alter or augment the behaviour of an </a:t>
            </a:r>
            <a:r>
              <a:rPr lang="en" sz="1400" u="sng">
                <a:solidFill>
                  <a:srgbClr val="0B0080"/>
                </a:solidFill>
                <a:latin typeface="Arial"/>
                <a:ea typeface="Arial"/>
                <a:cs typeface="Arial"/>
                <a:sym typeface="Arial"/>
                <a:hlinkClick r:id="rId4">
                  <a:extLst>
                    <a:ext uri="{A12FA001-AC4F-418D-AE19-62706E023703}">
                      <ahyp:hlinkClr val="tx"/>
                    </a:ext>
                  </a:extLst>
                </a:hlinkClick>
              </a:rPr>
              <a:t>operating system</a:t>
            </a:r>
            <a:r>
              <a:rPr lang="en" sz="1400">
                <a:solidFill>
                  <a:srgbClr val="202122"/>
                </a:solidFill>
                <a:latin typeface="Arial"/>
                <a:ea typeface="Arial"/>
                <a:cs typeface="Arial"/>
                <a:sym typeface="Arial"/>
              </a:rPr>
              <a:t>, of </a:t>
            </a:r>
            <a:r>
              <a:rPr lang="en" sz="1400" u="sng">
                <a:solidFill>
                  <a:srgbClr val="0B0080"/>
                </a:solidFill>
                <a:latin typeface="Arial"/>
                <a:ea typeface="Arial"/>
                <a:cs typeface="Arial"/>
                <a:sym typeface="Arial"/>
                <a:hlinkClick r:id="rId5">
                  <a:extLst>
                    <a:ext uri="{A12FA001-AC4F-418D-AE19-62706E023703}">
                      <ahyp:hlinkClr val="tx"/>
                    </a:ext>
                  </a:extLst>
                </a:hlinkClick>
              </a:rPr>
              <a:t>applications</a:t>
            </a:r>
            <a:r>
              <a:rPr lang="en" sz="1400">
                <a:solidFill>
                  <a:srgbClr val="202122"/>
                </a:solidFill>
                <a:latin typeface="Arial"/>
                <a:ea typeface="Arial"/>
                <a:cs typeface="Arial"/>
                <a:sym typeface="Arial"/>
              </a:rPr>
              <a:t>, or of other software components by intercepting </a:t>
            </a:r>
            <a:r>
              <a:rPr lang="en" sz="1400" u="sng">
                <a:solidFill>
                  <a:srgbClr val="0B0080"/>
                </a:solidFill>
                <a:latin typeface="Arial"/>
                <a:ea typeface="Arial"/>
                <a:cs typeface="Arial"/>
                <a:sym typeface="Arial"/>
                <a:hlinkClick r:id="rId6">
                  <a:extLst>
                    <a:ext uri="{A12FA001-AC4F-418D-AE19-62706E023703}">
                      <ahyp:hlinkClr val="tx"/>
                    </a:ext>
                  </a:extLst>
                </a:hlinkClick>
              </a:rPr>
              <a:t>function calls</a:t>
            </a:r>
            <a:r>
              <a:rPr lang="en" sz="1400">
                <a:solidFill>
                  <a:srgbClr val="202122"/>
                </a:solidFill>
                <a:latin typeface="Arial"/>
                <a:ea typeface="Arial"/>
                <a:cs typeface="Arial"/>
                <a:sym typeface="Arial"/>
              </a:rPr>
              <a:t> or </a:t>
            </a:r>
            <a:r>
              <a:rPr lang="en" sz="1400" u="sng">
                <a:solidFill>
                  <a:srgbClr val="0B0080"/>
                </a:solidFill>
                <a:latin typeface="Arial"/>
                <a:ea typeface="Arial"/>
                <a:cs typeface="Arial"/>
                <a:sym typeface="Arial"/>
                <a:hlinkClick r:id="rId7">
                  <a:extLst>
                    <a:ext uri="{A12FA001-AC4F-418D-AE19-62706E023703}">
                      <ahyp:hlinkClr val="tx"/>
                    </a:ext>
                  </a:extLst>
                </a:hlinkClick>
              </a:rPr>
              <a:t>messages</a:t>
            </a:r>
            <a:r>
              <a:rPr lang="en" sz="1400">
                <a:solidFill>
                  <a:srgbClr val="202122"/>
                </a:solidFill>
                <a:latin typeface="Arial"/>
                <a:ea typeface="Arial"/>
                <a:cs typeface="Arial"/>
                <a:sym typeface="Arial"/>
              </a:rPr>
              <a:t> or </a:t>
            </a:r>
            <a:r>
              <a:rPr lang="en" sz="1400" u="sng">
                <a:solidFill>
                  <a:srgbClr val="0B0080"/>
                </a:solidFill>
                <a:latin typeface="Arial"/>
                <a:ea typeface="Arial"/>
                <a:cs typeface="Arial"/>
                <a:sym typeface="Arial"/>
                <a:hlinkClick r:id="rId8">
                  <a:extLst>
                    <a:ext uri="{A12FA001-AC4F-418D-AE19-62706E023703}">
                      <ahyp:hlinkClr val="tx"/>
                    </a:ext>
                  </a:extLst>
                </a:hlinkClick>
              </a:rPr>
              <a:t>events</a:t>
            </a:r>
            <a:r>
              <a:rPr lang="en" sz="1400">
                <a:solidFill>
                  <a:srgbClr val="202122"/>
                </a:solidFill>
                <a:latin typeface="Arial"/>
                <a:ea typeface="Arial"/>
                <a:cs typeface="Arial"/>
                <a:sym typeface="Arial"/>
              </a:rPr>
              <a:t> passed between </a:t>
            </a:r>
            <a:r>
              <a:rPr lang="en" sz="1400" u="sng">
                <a:solidFill>
                  <a:srgbClr val="0B0080"/>
                </a:solidFill>
                <a:latin typeface="Arial"/>
                <a:ea typeface="Arial"/>
                <a:cs typeface="Arial"/>
                <a:sym typeface="Arial"/>
                <a:hlinkClick r:id="rId9">
                  <a:extLst>
                    <a:ext uri="{A12FA001-AC4F-418D-AE19-62706E023703}">
                      <ahyp:hlinkClr val="tx"/>
                    </a:ext>
                  </a:extLst>
                </a:hlinkClick>
              </a:rPr>
              <a:t>software components</a:t>
            </a:r>
            <a:r>
              <a:rPr lang="en" sz="1400">
                <a:solidFill>
                  <a:srgbClr val="202122"/>
                </a:solidFill>
                <a:latin typeface="Arial"/>
                <a:ea typeface="Arial"/>
                <a:cs typeface="Arial"/>
                <a:sym typeface="Arial"/>
              </a:rPr>
              <a:t>. Code that handles such intercepted function calls, events or messages is called a </a:t>
            </a:r>
            <a:r>
              <a:rPr b="1" lang="en" sz="1400">
                <a:solidFill>
                  <a:srgbClr val="202122"/>
                </a:solidFill>
                <a:latin typeface="Arial"/>
                <a:ea typeface="Arial"/>
                <a:cs typeface="Arial"/>
                <a:sym typeface="Arial"/>
              </a:rPr>
              <a:t>hook</a:t>
            </a:r>
            <a:r>
              <a:rPr lang="en" sz="1400">
                <a:solidFill>
                  <a:srgbClr val="202122"/>
                </a:solidFill>
                <a:latin typeface="Arial"/>
                <a:ea typeface="Arial"/>
                <a:cs typeface="Arial"/>
                <a:sym typeface="Arial"/>
              </a:rPr>
              <a:t>.</a:t>
            </a:r>
            <a:endParaRPr sz="1100"/>
          </a:p>
          <a:p>
            <a:pPr indent="0" lvl="0" marL="0" marR="0" rtl="0" algn="l">
              <a:spcBef>
                <a:spcPts val="0"/>
              </a:spcBef>
              <a:spcAft>
                <a:spcPts val="0"/>
              </a:spcAft>
              <a:buNone/>
            </a:pPr>
            <a:r>
              <a:t/>
            </a:r>
            <a:endParaRPr sz="1400">
              <a:solidFill>
                <a:srgbClr val="202122"/>
              </a:solidFill>
              <a:latin typeface="Arial"/>
              <a:ea typeface="Arial"/>
              <a:cs typeface="Arial"/>
              <a:sym typeface="Arial"/>
            </a:endParaRPr>
          </a:p>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10">
                  <a:extLst>
                    <a:ext uri="{A12FA001-AC4F-418D-AE19-62706E023703}">
                      <ahyp:hlinkClr val="tx"/>
                    </a:ext>
                  </a:extLst>
                </a:hlinkClick>
              </a:rPr>
              <a:t>https://en.wikipedia.org/wiki/Hooking</a:t>
            </a:r>
            <a:endParaRPr sz="1400">
              <a:solidFill>
                <a:schemeClr val="dk1"/>
              </a:solidFill>
              <a:latin typeface="Calibri"/>
              <a:ea typeface="Calibri"/>
              <a:cs typeface="Calibri"/>
              <a:sym typeface="Calibri"/>
            </a:endParaRPr>
          </a:p>
        </p:txBody>
      </p:sp>
      <p:sp>
        <p:nvSpPr>
          <p:cNvPr id="457" name="Google Shape;45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CDS Hooks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1"/>
          <p:cNvSpPr txBox="1"/>
          <p:nvPr/>
        </p:nvSpPr>
        <p:spPr>
          <a:xfrm>
            <a:off x="1127406" y="2056570"/>
            <a:ext cx="6889200" cy="2655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Componentes</a:t>
            </a:r>
            <a:endParaRPr b="1"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CDS Service</a:t>
            </a:r>
            <a:r>
              <a:rPr lang="en" sz="1400">
                <a:solidFill>
                  <a:schemeClr val="dk1"/>
                </a:solidFill>
                <a:latin typeface="Calibri"/>
                <a:ea typeface="Calibri"/>
                <a:cs typeface="Calibri"/>
                <a:sym typeface="Calibri"/>
              </a:rPr>
              <a:t> A decision support service that accepts requests containing patient information, and provides responses;</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CDS Client</a:t>
            </a:r>
            <a:r>
              <a:rPr lang="en" sz="1400">
                <a:solidFill>
                  <a:schemeClr val="dk1"/>
                </a:solidFill>
                <a:latin typeface="Calibri"/>
                <a:ea typeface="Calibri"/>
                <a:cs typeface="Calibri"/>
                <a:sym typeface="Calibri"/>
              </a:rPr>
              <a:t> or </a:t>
            </a:r>
            <a:r>
              <a:rPr i="1" lang="en" sz="1400">
                <a:solidFill>
                  <a:schemeClr val="dk1"/>
                </a:solidFill>
                <a:latin typeface="Calibri"/>
                <a:ea typeface="Calibri"/>
                <a:cs typeface="Calibri"/>
                <a:sym typeface="Calibri"/>
              </a:rPr>
              <a:t>EHR</a:t>
            </a:r>
            <a:r>
              <a:rPr lang="en" sz="1400">
                <a:solidFill>
                  <a:schemeClr val="dk1"/>
                </a:solidFill>
                <a:latin typeface="Calibri"/>
                <a:ea typeface="Calibri"/>
                <a:cs typeface="Calibri"/>
                <a:sym typeface="Calibri"/>
              </a:rPr>
              <a:t> An electronic health record, or other clinical information system that consumes decision support in the form of services MAY provide an authorization and FHIR resource server;</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Hook</a:t>
            </a:r>
            <a:r>
              <a:rPr lang="en" sz="1400">
                <a:solidFill>
                  <a:schemeClr val="dk1"/>
                </a:solidFill>
                <a:latin typeface="Calibri"/>
                <a:ea typeface="Calibri"/>
                <a:cs typeface="Calibri"/>
                <a:sym typeface="Calibri"/>
              </a:rPr>
              <a:t> A defined point within the client system's workflow with well-known contextual information provided as part of the request;</a:t>
            </a:r>
            <a:endParaRPr sz="1100"/>
          </a:p>
          <a:p>
            <a:pPr indent="-215900" lvl="0" marL="215900" marR="0" rtl="0" algn="l">
              <a:spcBef>
                <a:spcPts val="0"/>
              </a:spcBef>
              <a:spcAft>
                <a:spcPts val="0"/>
              </a:spcAft>
              <a:buClr>
                <a:schemeClr val="dk1"/>
              </a:buClr>
              <a:buSzPts val="1400"/>
              <a:buFont typeface="Arial"/>
              <a:buChar char="•"/>
            </a:pPr>
            <a:r>
              <a:rPr b="1" lang="en" sz="1400">
                <a:solidFill>
                  <a:schemeClr val="dk1"/>
                </a:solidFill>
                <a:latin typeface="Calibri"/>
                <a:ea typeface="Calibri"/>
                <a:cs typeface="Calibri"/>
                <a:sym typeface="Calibri"/>
              </a:rPr>
              <a:t>Card</a:t>
            </a:r>
            <a:r>
              <a:rPr lang="en" sz="1400">
                <a:solidFill>
                  <a:schemeClr val="dk1"/>
                </a:solidFill>
                <a:latin typeface="Calibri"/>
                <a:ea typeface="Calibri"/>
                <a:cs typeface="Calibri"/>
                <a:sym typeface="Calibri"/>
              </a:rPr>
              <a:t> Guidance from decision support services is returned in the form of cards representing discrete recommendations or suggestions that are presented to the user within the CDS Client.</a:t>
            </a:r>
            <a:endParaRPr i="1" sz="1200">
              <a:solidFill>
                <a:srgbClr val="0C0C0C"/>
              </a:solidFill>
              <a:latin typeface="Lato"/>
              <a:ea typeface="Lato"/>
              <a:cs typeface="Lato"/>
              <a:sym typeface="Lato"/>
            </a:endParaRPr>
          </a:p>
        </p:txBody>
      </p:sp>
      <p:sp>
        <p:nvSpPr>
          <p:cNvPr id="463" name="Google Shape;463;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CDS Hooks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sp>
        <p:nvSpPr>
          <p:cNvPr id="111" name="Google Shape;111;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Diagrama de casos de uso;</a:t>
            </a:r>
            <a:endParaRPr/>
          </a:p>
        </p:txBody>
      </p:sp>
      <p:pic>
        <p:nvPicPr>
          <p:cNvPr id="112" name="Google Shape;112;p17"/>
          <p:cNvPicPr preferRelativeResize="0"/>
          <p:nvPr/>
        </p:nvPicPr>
        <p:blipFill>
          <a:blip r:embed="rId3">
            <a:alphaModFix/>
          </a:blip>
          <a:stretch>
            <a:fillRect/>
          </a:stretch>
        </p:blipFill>
        <p:spPr>
          <a:xfrm>
            <a:off x="1968713" y="2390323"/>
            <a:ext cx="5228478" cy="24258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62"/>
          <p:cNvGrpSpPr/>
          <p:nvPr/>
        </p:nvGrpSpPr>
        <p:grpSpPr>
          <a:xfrm>
            <a:off x="4943412" y="463979"/>
            <a:ext cx="1491527" cy="1427805"/>
            <a:chOff x="3307249" y="1087869"/>
            <a:chExt cx="1988702" cy="1903740"/>
          </a:xfrm>
        </p:grpSpPr>
        <p:sp>
          <p:nvSpPr>
            <p:cNvPr id="469" name="Google Shape;469;p62"/>
            <p:cNvSpPr/>
            <p:nvPr/>
          </p:nvSpPr>
          <p:spPr>
            <a:xfrm>
              <a:off x="3307249" y="150690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0" name="Google Shape;470;p62"/>
            <p:cNvSpPr/>
            <p:nvPr/>
          </p:nvSpPr>
          <p:spPr>
            <a:xfrm>
              <a:off x="3478700" y="129738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1" name="Google Shape;471;p62"/>
            <p:cNvSpPr/>
            <p:nvPr/>
          </p:nvSpPr>
          <p:spPr>
            <a:xfrm>
              <a:off x="3650151" y="108786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Calibri"/>
                  <a:ea typeface="Calibri"/>
                  <a:cs typeface="Calibri"/>
                  <a:sym typeface="Calibri"/>
                </a:rPr>
                <a:t>CDS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Calibri"/>
                  <a:ea typeface="Calibri"/>
                  <a:cs typeface="Calibri"/>
                  <a:sym typeface="Calibri"/>
                </a:rPr>
                <a:t>Services</a:t>
              </a:r>
              <a:endParaRPr b="0" i="0" sz="1100" u="none" cap="none" strike="noStrike">
                <a:solidFill>
                  <a:srgbClr val="000000"/>
                </a:solidFill>
                <a:latin typeface="Arial"/>
                <a:ea typeface="Arial"/>
                <a:cs typeface="Arial"/>
                <a:sym typeface="Arial"/>
              </a:endParaRPr>
            </a:p>
          </p:txBody>
        </p:sp>
      </p:grpSp>
      <p:grpSp>
        <p:nvGrpSpPr>
          <p:cNvPr id="472" name="Google Shape;472;p62"/>
          <p:cNvGrpSpPr/>
          <p:nvPr/>
        </p:nvGrpSpPr>
        <p:grpSpPr>
          <a:xfrm>
            <a:off x="278554" y="539033"/>
            <a:ext cx="2103750" cy="1111816"/>
            <a:chOff x="1497805" y="3072489"/>
            <a:chExt cx="2805000" cy="1482422"/>
          </a:xfrm>
        </p:grpSpPr>
        <p:sp>
          <p:nvSpPr>
            <p:cNvPr id="473" name="Google Shape;473;p62"/>
            <p:cNvSpPr/>
            <p:nvPr/>
          </p:nvSpPr>
          <p:spPr>
            <a:xfrm>
              <a:off x="1785937" y="3072489"/>
              <a:ext cx="2214600" cy="419100"/>
            </a:xfrm>
            <a:prstGeom prst="roundRect">
              <a:avLst>
                <a:gd fmla="val 16667" name="adj"/>
              </a:avLst>
            </a:prstGeom>
            <a:solidFill>
              <a:srgbClr val="ECB7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dk1"/>
                  </a:solidFill>
                  <a:latin typeface="Calibri"/>
                  <a:ea typeface="Calibri"/>
                  <a:cs typeface="Calibri"/>
                  <a:sym typeface="Calibri"/>
                </a:rPr>
                <a:t>EHR Med Order</a:t>
              </a:r>
              <a:endParaRPr b="0" i="0" sz="1100" u="none" cap="none" strike="noStrike">
                <a:solidFill>
                  <a:srgbClr val="000000"/>
                </a:solidFill>
                <a:latin typeface="Arial"/>
                <a:ea typeface="Arial"/>
                <a:cs typeface="Arial"/>
                <a:sym typeface="Arial"/>
              </a:endParaRPr>
            </a:p>
          </p:txBody>
        </p:sp>
        <p:sp>
          <p:nvSpPr>
            <p:cNvPr id="474" name="Google Shape;474;p62"/>
            <p:cNvSpPr/>
            <p:nvPr/>
          </p:nvSpPr>
          <p:spPr>
            <a:xfrm>
              <a:off x="1497805" y="3448664"/>
              <a:ext cx="2805000" cy="1104300"/>
            </a:xfrm>
            <a:prstGeom prst="roundRect">
              <a:avLst>
                <a:gd fmla="val 16667" name="adj"/>
              </a:avLst>
            </a:prstGeom>
            <a:solidFill>
              <a:srgbClr val="ECB73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dk1"/>
                  </a:solidFill>
                  <a:latin typeface="Calibri"/>
                  <a:ea typeface="Calibri"/>
                  <a:cs typeface="Calibri"/>
                  <a:sym typeface="Calibri"/>
                </a:rPr>
                <a:t>     Toprol XL</a:t>
              </a:r>
              <a:br>
                <a:rPr b="0" i="0" lang="en" sz="2100" u="none" cap="none" strike="noStrike">
                  <a:solidFill>
                    <a:schemeClr val="dk1"/>
                  </a:solidFill>
                  <a:latin typeface="Calibri"/>
                  <a:ea typeface="Calibri"/>
                  <a:cs typeface="Calibri"/>
                  <a:sym typeface="Calibri"/>
                </a:rPr>
              </a:br>
              <a:r>
                <a:rPr b="0" i="0" lang="en" sz="2100" u="none" cap="none" strike="noStrike">
                  <a:solidFill>
                    <a:schemeClr val="dk1"/>
                  </a:solidFill>
                  <a:latin typeface="Calibri"/>
                  <a:ea typeface="Calibri"/>
                  <a:cs typeface="Calibri"/>
                  <a:sym typeface="Calibri"/>
                </a:rPr>
                <a:t>     50 mg daily</a:t>
              </a:r>
              <a:endParaRPr b="0" i="0" sz="1100" u="none" cap="none" strike="noStrike">
                <a:solidFill>
                  <a:srgbClr val="000000"/>
                </a:solidFill>
                <a:latin typeface="Arial"/>
                <a:ea typeface="Arial"/>
                <a:cs typeface="Arial"/>
                <a:sym typeface="Arial"/>
              </a:endParaRPr>
            </a:p>
          </p:txBody>
        </p:sp>
        <p:sp>
          <p:nvSpPr>
            <p:cNvPr id="475" name="Google Shape;475;p62"/>
            <p:cNvSpPr/>
            <p:nvPr/>
          </p:nvSpPr>
          <p:spPr>
            <a:xfrm>
              <a:off x="1663354" y="3539111"/>
              <a:ext cx="569400" cy="101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4500"/>
                <a:buFont typeface="Arial"/>
                <a:buNone/>
              </a:pPr>
              <a:r>
                <a:rPr b="0" i="0" lang="en" sz="4500" u="none" cap="none" strike="noStrike">
                  <a:solidFill>
                    <a:schemeClr val="dk1"/>
                  </a:solidFill>
                  <a:latin typeface="Calibri"/>
                  <a:ea typeface="Calibri"/>
                  <a:cs typeface="Calibri"/>
                  <a:sym typeface="Calibri"/>
                </a:rPr>
                <a:t>℞</a:t>
              </a:r>
              <a:endParaRPr b="0" i="0" sz="1100" u="none" cap="none" strike="noStrike">
                <a:solidFill>
                  <a:srgbClr val="000000"/>
                </a:solidFill>
                <a:latin typeface="Arial"/>
                <a:ea typeface="Arial"/>
                <a:cs typeface="Arial"/>
                <a:sym typeface="Arial"/>
              </a:endParaRPr>
            </a:p>
          </p:txBody>
        </p:sp>
      </p:grpSp>
      <p:sp>
        <p:nvSpPr>
          <p:cNvPr id="476" name="Google Shape;476;p62"/>
          <p:cNvSpPr/>
          <p:nvPr/>
        </p:nvSpPr>
        <p:spPr>
          <a:xfrm>
            <a:off x="2678740" y="1017094"/>
            <a:ext cx="20466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77" name="Google Shape;477;p62"/>
          <p:cNvSpPr txBox="1"/>
          <p:nvPr/>
        </p:nvSpPr>
        <p:spPr>
          <a:xfrm>
            <a:off x="2580514" y="621119"/>
            <a:ext cx="2136300" cy="484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CPOE triggers a </a:t>
            </a:r>
            <a:r>
              <a:rPr b="1" i="0" lang="en" sz="1400" u="none" cap="none" strike="noStrike">
                <a:solidFill>
                  <a:schemeClr val="dk1"/>
                </a:solidFill>
                <a:latin typeface="Calibri"/>
                <a:ea typeface="Calibri"/>
                <a:cs typeface="Calibri"/>
                <a:sym typeface="Calibri"/>
              </a:rPr>
              <a:t>CDS hook</a:t>
            </a:r>
            <a:r>
              <a:rPr b="0" i="0" lang="en" sz="1400" u="none" cap="none" strike="noStrike">
                <a:solidFill>
                  <a:schemeClr val="dk1"/>
                </a:solidFill>
                <a:latin typeface="Calibri"/>
                <a:ea typeface="Calibri"/>
                <a:cs typeface="Calibri"/>
                <a:sym typeface="Calibri"/>
              </a:rPr>
              <a:t> and invokes a remote service</a:t>
            </a:r>
            <a:endParaRPr b="1" i="0" sz="1400" u="none" cap="none" strike="noStrike">
              <a:solidFill>
                <a:schemeClr val="dk1"/>
              </a:solidFill>
              <a:latin typeface="Calibri"/>
              <a:ea typeface="Calibri"/>
              <a:cs typeface="Calibri"/>
              <a:sym typeface="Calibri"/>
            </a:endParaRPr>
          </a:p>
        </p:txBody>
      </p:sp>
      <p:sp>
        <p:nvSpPr>
          <p:cNvPr id="478" name="Google Shape;478;p62"/>
          <p:cNvSpPr/>
          <p:nvPr/>
        </p:nvSpPr>
        <p:spPr>
          <a:xfrm>
            <a:off x="3415548" y="196913"/>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1</a:t>
            </a:r>
            <a:endParaRPr b="0" i="0" sz="1100" u="none" cap="none" strike="noStrike">
              <a:solidFill>
                <a:srgbClr val="000000"/>
              </a:solidFill>
              <a:latin typeface="Arial"/>
              <a:ea typeface="Arial"/>
              <a:cs typeface="Arial"/>
              <a:sym typeface="Arial"/>
            </a:endParaRPr>
          </a:p>
        </p:txBody>
      </p:sp>
      <p:sp>
        <p:nvSpPr>
          <p:cNvPr id="479" name="Google Shape;479;p62"/>
          <p:cNvSpPr/>
          <p:nvPr/>
        </p:nvSpPr>
        <p:spPr>
          <a:xfrm>
            <a:off x="7603789" y="393116"/>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2</a:t>
            </a:r>
            <a:endParaRPr b="0" i="0" sz="1100" u="none" cap="none" strike="noStrike">
              <a:solidFill>
                <a:srgbClr val="000000"/>
              </a:solidFill>
              <a:latin typeface="Arial"/>
              <a:ea typeface="Arial"/>
              <a:cs typeface="Arial"/>
              <a:sym typeface="Arial"/>
            </a:endParaRPr>
          </a:p>
        </p:txBody>
      </p:sp>
      <p:sp>
        <p:nvSpPr>
          <p:cNvPr id="480" name="Google Shape;480;p62"/>
          <p:cNvSpPr txBox="1"/>
          <p:nvPr/>
        </p:nvSpPr>
        <p:spPr>
          <a:xfrm>
            <a:off x="6985064" y="853313"/>
            <a:ext cx="1880400" cy="692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CDS Service </a:t>
            </a:r>
            <a:r>
              <a:rPr b="0" i="0" lang="en" sz="1400" u="none" cap="none" strike="noStrike">
                <a:solidFill>
                  <a:schemeClr val="dk1"/>
                </a:solidFill>
                <a:latin typeface="Calibri"/>
                <a:ea typeface="Calibri"/>
                <a:cs typeface="Calibri"/>
                <a:sym typeface="Calibri"/>
              </a:rPr>
              <a:t>executes</a:t>
            </a:r>
            <a:br>
              <a:rPr b="0" i="0" lang="en" sz="1400" u="none" cap="none" strike="noStrike">
                <a:solidFill>
                  <a:schemeClr val="dk1"/>
                </a:solidFill>
                <a:latin typeface="Calibri"/>
                <a:ea typeface="Calibri"/>
                <a:cs typeface="Calibri"/>
                <a:sym typeface="Calibri"/>
              </a:rPr>
            </a:br>
            <a:r>
              <a:rPr b="0" i="0" lang="en" sz="1400" u="none" cap="none" strike="noStrike">
                <a:solidFill>
                  <a:schemeClr val="dk1"/>
                </a:solidFill>
                <a:latin typeface="Calibri"/>
                <a:ea typeface="Calibri"/>
                <a:cs typeface="Calibri"/>
                <a:sym typeface="Calibri"/>
              </a:rPr>
              <a:t>its own rules, leveraging FHIR data as needed</a:t>
            </a:r>
            <a:endParaRPr b="1" i="0" sz="1400" u="none" cap="none" strike="noStrike">
              <a:solidFill>
                <a:schemeClr val="dk1"/>
              </a:solidFill>
              <a:latin typeface="Calibri"/>
              <a:ea typeface="Calibri"/>
              <a:cs typeface="Calibri"/>
              <a:sym typeface="Calibri"/>
            </a:endParaRPr>
          </a:p>
        </p:txBody>
      </p:sp>
      <p:sp>
        <p:nvSpPr>
          <p:cNvPr id="481" name="Google Shape;481;p62"/>
          <p:cNvSpPr/>
          <p:nvPr/>
        </p:nvSpPr>
        <p:spPr>
          <a:xfrm>
            <a:off x="7238088" y="2479486"/>
            <a:ext cx="1253400" cy="1304400"/>
          </a:xfrm>
          <a:prstGeom prst="can">
            <a:avLst>
              <a:gd fmla="val 25000" name="adj"/>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EHR</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Calibri"/>
                <a:ea typeface="Calibri"/>
                <a:cs typeface="Calibri"/>
                <a:sym typeface="Calibri"/>
              </a:rPr>
              <a:t>FHIR Server</a:t>
            </a:r>
            <a:endParaRPr b="0" i="0" sz="1100" u="none" cap="none" strike="noStrike">
              <a:solidFill>
                <a:srgbClr val="000000"/>
              </a:solidFill>
              <a:latin typeface="Arial"/>
              <a:ea typeface="Arial"/>
              <a:cs typeface="Arial"/>
              <a:sym typeface="Arial"/>
            </a:endParaRPr>
          </a:p>
        </p:txBody>
      </p:sp>
      <p:sp>
        <p:nvSpPr>
          <p:cNvPr id="482" name="Google Shape;482;p62"/>
          <p:cNvSpPr/>
          <p:nvPr/>
        </p:nvSpPr>
        <p:spPr>
          <a:xfrm rot="5400000">
            <a:off x="7221073" y="1799245"/>
            <a:ext cx="7653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483" name="Google Shape;483;p62"/>
          <p:cNvSpPr/>
          <p:nvPr/>
        </p:nvSpPr>
        <p:spPr>
          <a:xfrm rot="-5400000">
            <a:off x="7673697" y="1787773"/>
            <a:ext cx="7653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484" name="Google Shape;484;p62"/>
          <p:cNvCxnSpPr/>
          <p:nvPr/>
        </p:nvCxnSpPr>
        <p:spPr>
          <a:xfrm flipH="1">
            <a:off x="2667322" y="2048814"/>
            <a:ext cx="3021900" cy="1594800"/>
          </a:xfrm>
          <a:prstGeom prst="bentConnector3">
            <a:avLst>
              <a:gd fmla="val 2129" name="adj1"/>
            </a:avLst>
          </a:prstGeom>
          <a:noFill/>
          <a:ln cap="flat" cmpd="sng" w="171450">
            <a:solidFill>
              <a:schemeClr val="accent1"/>
            </a:solidFill>
            <a:prstDash val="solid"/>
            <a:miter lim="800000"/>
            <a:headEnd len="sm" w="sm" type="none"/>
            <a:tailEnd len="med" w="med" type="triangle"/>
          </a:ln>
        </p:spPr>
      </p:cxnSp>
      <p:sp>
        <p:nvSpPr>
          <p:cNvPr id="485" name="Google Shape;485;p62"/>
          <p:cNvSpPr/>
          <p:nvPr/>
        </p:nvSpPr>
        <p:spPr>
          <a:xfrm>
            <a:off x="4089164" y="2626103"/>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Calibri"/>
                <a:ea typeface="Calibri"/>
                <a:cs typeface="Calibri"/>
                <a:sym typeface="Calibri"/>
              </a:rPr>
              <a:t>3</a:t>
            </a:r>
            <a:endParaRPr b="0" i="0" sz="1100" u="none" cap="none" strike="noStrike">
              <a:solidFill>
                <a:srgbClr val="000000"/>
              </a:solidFill>
              <a:latin typeface="Arial"/>
              <a:ea typeface="Arial"/>
              <a:cs typeface="Arial"/>
              <a:sym typeface="Arial"/>
            </a:endParaRPr>
          </a:p>
        </p:txBody>
      </p:sp>
      <p:sp>
        <p:nvSpPr>
          <p:cNvPr id="486" name="Google Shape;486;p62"/>
          <p:cNvSpPr txBox="1"/>
          <p:nvPr/>
        </p:nvSpPr>
        <p:spPr>
          <a:xfrm>
            <a:off x="3055688" y="3025671"/>
            <a:ext cx="2633700" cy="534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Returns </a:t>
            </a:r>
            <a:r>
              <a:rPr b="1" i="0" lang="en" sz="1400" u="none" cap="none" strike="noStrike">
                <a:solidFill>
                  <a:schemeClr val="dk1"/>
                </a:solidFill>
                <a:latin typeface="Calibri"/>
                <a:ea typeface="Calibri"/>
                <a:cs typeface="Calibri"/>
                <a:sym typeface="Calibri"/>
              </a:rPr>
              <a:t>CDS cards</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Calibri"/>
                <a:ea typeface="Calibri"/>
                <a:cs typeface="Calibri"/>
                <a:sym typeface="Calibri"/>
              </a:rPr>
              <a:t>(rendered and displayed by CPOE)</a:t>
            </a:r>
            <a:endParaRPr b="0" i="0" sz="1100" u="none" cap="none" strike="noStrike">
              <a:solidFill>
                <a:srgbClr val="000000"/>
              </a:solidFill>
              <a:latin typeface="Arial"/>
              <a:ea typeface="Arial"/>
              <a:cs typeface="Arial"/>
              <a:sym typeface="Arial"/>
            </a:endParaRPr>
          </a:p>
        </p:txBody>
      </p:sp>
      <p:sp>
        <p:nvSpPr>
          <p:cNvPr id="487" name="Google Shape;487;p62"/>
          <p:cNvSpPr/>
          <p:nvPr/>
        </p:nvSpPr>
        <p:spPr>
          <a:xfrm>
            <a:off x="278554" y="2340758"/>
            <a:ext cx="2005800" cy="612900"/>
          </a:xfrm>
          <a:prstGeom prst="roundRect">
            <a:avLst>
              <a:gd fmla="val 16667" name="adj"/>
            </a:avLst>
          </a:prstGeom>
          <a:solidFill>
            <a:srgbClr val="DD8032"/>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$200 per month</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(patient pays $30)</a:t>
            </a:r>
            <a:endParaRPr b="0" i="0" sz="1100" u="none" cap="none" strike="noStrike">
              <a:solidFill>
                <a:srgbClr val="000000"/>
              </a:solidFill>
              <a:latin typeface="Arial"/>
              <a:ea typeface="Arial"/>
              <a:cs typeface="Arial"/>
              <a:sym typeface="Arial"/>
            </a:endParaRPr>
          </a:p>
        </p:txBody>
      </p:sp>
      <p:sp>
        <p:nvSpPr>
          <p:cNvPr id="488" name="Google Shape;488;p62"/>
          <p:cNvSpPr/>
          <p:nvPr/>
        </p:nvSpPr>
        <p:spPr>
          <a:xfrm>
            <a:off x="278553" y="3337221"/>
            <a:ext cx="2005800" cy="612900"/>
          </a:xfrm>
          <a:prstGeom prst="roundRect">
            <a:avLst>
              <a:gd fmla="val 16667" name="adj"/>
            </a:avLst>
          </a:prstGeom>
          <a:solidFill>
            <a:srgbClr val="DD8032"/>
          </a:solidFill>
          <a:ln cap="flat" cmpd="sng" w="12700">
            <a:solidFill>
              <a:srgbClr val="31538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Try Propranolol instead</a:t>
            </a:r>
            <a:endParaRPr b="0" i="0" sz="1100" u="none" cap="none" strike="noStrike">
              <a:solidFill>
                <a:srgbClr val="000000"/>
              </a:solidFill>
              <a:latin typeface="Arial"/>
              <a:ea typeface="Arial"/>
              <a:cs typeface="Arial"/>
              <a:sym typeface="Arial"/>
            </a:endParaRPr>
          </a:p>
        </p:txBody>
      </p:sp>
      <p:sp>
        <p:nvSpPr>
          <p:cNvPr id="489" name="Google Shape;489;p62"/>
          <p:cNvSpPr/>
          <p:nvPr/>
        </p:nvSpPr>
        <p:spPr>
          <a:xfrm>
            <a:off x="402716" y="3689266"/>
            <a:ext cx="1752900" cy="175200"/>
          </a:xfrm>
          <a:prstGeom prst="roundRect">
            <a:avLst>
              <a:gd fmla="val 16667" name="adj"/>
            </a:avLst>
          </a:prstGeom>
          <a:solidFill>
            <a:srgbClr val="F8E5B9"/>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Calibri"/>
                <a:ea typeface="Calibri"/>
                <a:cs typeface="Calibri"/>
                <a:sym typeface="Calibri"/>
              </a:rPr>
              <a:t>Switch to Propranolol</a:t>
            </a:r>
            <a:endParaRPr b="0" i="0" sz="1100" u="none" cap="none" strike="noStrike">
              <a:solidFill>
                <a:srgbClr val="000000"/>
              </a:solidFill>
              <a:latin typeface="Arial"/>
              <a:ea typeface="Arial"/>
              <a:cs typeface="Arial"/>
              <a:sym typeface="Arial"/>
            </a:endParaRPr>
          </a:p>
        </p:txBody>
      </p:sp>
      <p:sp>
        <p:nvSpPr>
          <p:cNvPr id="490" name="Google Shape;490;p62"/>
          <p:cNvSpPr/>
          <p:nvPr/>
        </p:nvSpPr>
        <p:spPr>
          <a:xfrm>
            <a:off x="278552" y="4333684"/>
            <a:ext cx="2005800" cy="612900"/>
          </a:xfrm>
          <a:prstGeom prst="roundRect">
            <a:avLst>
              <a:gd fmla="val 16667" name="adj"/>
            </a:avLst>
          </a:prstGeom>
          <a:solidFill>
            <a:srgbClr val="DD8032"/>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Calibri"/>
                <a:ea typeface="Calibri"/>
                <a:cs typeface="Calibri"/>
                <a:sym typeface="Calibri"/>
              </a:rPr>
              <a:t>Managing hypertension?</a:t>
            </a:r>
            <a:br>
              <a:rPr b="0" i="0" lang="en" sz="1400" u="none" cap="none" strike="noStrike">
                <a:solidFill>
                  <a:schemeClr val="lt1"/>
                </a:solidFill>
                <a:latin typeface="Calibri"/>
                <a:ea typeface="Calibri"/>
                <a:cs typeface="Calibri"/>
                <a:sym typeface="Calibri"/>
              </a:rPr>
            </a:br>
            <a:r>
              <a:rPr b="0" i="0" lang="en" sz="1400" u="none" cap="none" strike="noStrike">
                <a:solidFill>
                  <a:schemeClr val="lt1"/>
                </a:solidFill>
                <a:latin typeface="Calibri"/>
                <a:ea typeface="Calibri"/>
                <a:cs typeface="Calibri"/>
                <a:sym typeface="Calibri"/>
              </a:rPr>
              <a:t>    </a:t>
            </a:r>
            <a:r>
              <a:rPr b="0" i="0" lang="en" sz="1400" u="sng" cap="none" strike="noStrike">
                <a:solidFill>
                  <a:srgbClr val="B3C6E7"/>
                </a:solidFill>
                <a:latin typeface="Calibri"/>
                <a:ea typeface="Calibri"/>
                <a:cs typeface="Calibri"/>
                <a:sym typeface="Calibri"/>
              </a:rPr>
              <a:t>Launch JNC 8 Rx Pro</a:t>
            </a:r>
            <a:endParaRPr b="0" i="0" sz="1100" u="none" cap="none" strike="noStrike">
              <a:solidFill>
                <a:srgbClr val="000000"/>
              </a:solidFill>
              <a:latin typeface="Arial"/>
              <a:ea typeface="Arial"/>
              <a:cs typeface="Arial"/>
              <a:sym typeface="Arial"/>
            </a:endParaRPr>
          </a:p>
        </p:txBody>
      </p:sp>
      <p:sp>
        <p:nvSpPr>
          <p:cNvPr id="491" name="Google Shape;491;p62"/>
          <p:cNvSpPr txBox="1"/>
          <p:nvPr/>
        </p:nvSpPr>
        <p:spPr>
          <a:xfrm>
            <a:off x="278551" y="2062345"/>
            <a:ext cx="2005800" cy="276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information</a:t>
            </a:r>
            <a:r>
              <a:rPr b="0" i="0" lang="en" sz="1400" u="none" cap="none" strike="noStrike">
                <a:solidFill>
                  <a:schemeClr val="dk1"/>
                </a:solidFill>
                <a:latin typeface="Calibri"/>
                <a:ea typeface="Calibri"/>
                <a:cs typeface="Calibri"/>
                <a:sym typeface="Calibri"/>
              </a:rPr>
              <a:t> card</a:t>
            </a:r>
            <a:endParaRPr b="1" i="0" sz="1400" u="none" cap="none" strike="noStrike">
              <a:solidFill>
                <a:schemeClr val="dk1"/>
              </a:solidFill>
              <a:latin typeface="Calibri"/>
              <a:ea typeface="Calibri"/>
              <a:cs typeface="Calibri"/>
              <a:sym typeface="Calibri"/>
            </a:endParaRPr>
          </a:p>
        </p:txBody>
      </p:sp>
      <p:sp>
        <p:nvSpPr>
          <p:cNvPr id="492" name="Google Shape;492;p62"/>
          <p:cNvSpPr txBox="1"/>
          <p:nvPr/>
        </p:nvSpPr>
        <p:spPr>
          <a:xfrm>
            <a:off x="278551" y="3074948"/>
            <a:ext cx="2005800" cy="276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suggestion</a:t>
            </a:r>
            <a:r>
              <a:rPr b="0" i="0" lang="en" sz="1400" u="none" cap="none" strike="noStrike">
                <a:solidFill>
                  <a:schemeClr val="dk1"/>
                </a:solidFill>
                <a:latin typeface="Calibri"/>
                <a:ea typeface="Calibri"/>
                <a:cs typeface="Calibri"/>
                <a:sym typeface="Calibri"/>
              </a:rPr>
              <a:t> card</a:t>
            </a:r>
            <a:endParaRPr b="1" i="0" sz="1400" u="none" cap="none" strike="noStrike">
              <a:solidFill>
                <a:schemeClr val="dk1"/>
              </a:solidFill>
              <a:latin typeface="Calibri"/>
              <a:ea typeface="Calibri"/>
              <a:cs typeface="Calibri"/>
              <a:sym typeface="Calibri"/>
            </a:endParaRPr>
          </a:p>
        </p:txBody>
      </p:sp>
      <p:sp>
        <p:nvSpPr>
          <p:cNvPr id="493" name="Google Shape;493;p62"/>
          <p:cNvSpPr txBox="1"/>
          <p:nvPr/>
        </p:nvSpPr>
        <p:spPr>
          <a:xfrm>
            <a:off x="278550" y="4071411"/>
            <a:ext cx="2005800" cy="276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libri"/>
                <a:ea typeface="Calibri"/>
                <a:cs typeface="Calibri"/>
                <a:sym typeface="Calibri"/>
              </a:rPr>
              <a:t>smart app link </a:t>
            </a:r>
            <a:r>
              <a:rPr b="0" i="0" lang="en" sz="1400" u="none" cap="none" strike="noStrike">
                <a:solidFill>
                  <a:schemeClr val="dk1"/>
                </a:solidFill>
                <a:latin typeface="Calibri"/>
                <a:ea typeface="Calibri"/>
                <a:cs typeface="Calibri"/>
                <a:sym typeface="Calibri"/>
              </a:rPr>
              <a:t>card</a:t>
            </a:r>
            <a:endParaRPr b="1" i="0" sz="1400" u="none" cap="none" strike="noStrike">
              <a:solidFill>
                <a:schemeClr val="dk1"/>
              </a:solidFill>
              <a:latin typeface="Calibri"/>
              <a:ea typeface="Calibri"/>
              <a:cs typeface="Calibri"/>
              <a:sym typeface="Calibri"/>
            </a:endParaRPr>
          </a:p>
        </p:txBody>
      </p:sp>
      <p:pic>
        <p:nvPicPr>
          <p:cNvPr id="494" name="Google Shape;494;p62"/>
          <p:cNvPicPr preferRelativeResize="0"/>
          <p:nvPr/>
        </p:nvPicPr>
        <p:blipFill rotWithShape="1">
          <a:blip r:embed="rId3">
            <a:alphaModFix/>
          </a:blip>
          <a:srcRect b="0" l="0" r="0" t="0"/>
          <a:stretch/>
        </p:blipFill>
        <p:spPr>
          <a:xfrm>
            <a:off x="389114" y="4640135"/>
            <a:ext cx="220908" cy="220908"/>
          </a:xfrm>
          <a:prstGeom prst="rect">
            <a:avLst/>
          </a:prstGeom>
          <a:noFill/>
          <a:ln>
            <a:noFill/>
          </a:ln>
        </p:spPr>
      </p:pic>
      <p:sp>
        <p:nvSpPr>
          <p:cNvPr id="495" name="Google Shape;495;p62"/>
          <p:cNvSpPr txBox="1"/>
          <p:nvPr/>
        </p:nvSpPr>
        <p:spPr>
          <a:xfrm>
            <a:off x="302169" y="924145"/>
            <a:ext cx="7886700" cy="3396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1600"/>
              </a:spcAft>
              <a:buClr>
                <a:schemeClr val="dk1"/>
              </a:buClr>
              <a:buSzPts val="2100"/>
              <a:buFont typeface="Lato"/>
              <a:buNone/>
            </a:pPr>
            <a:r>
              <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descr="cloud-service.png" id="500" name="Google Shape;500;p63"/>
          <p:cNvPicPr preferRelativeResize="0"/>
          <p:nvPr/>
        </p:nvPicPr>
        <p:blipFill rotWithShape="1">
          <a:blip r:embed="rId3">
            <a:alphaModFix/>
          </a:blip>
          <a:srcRect b="0" l="0" r="0" t="0"/>
          <a:stretch/>
        </p:blipFill>
        <p:spPr>
          <a:xfrm>
            <a:off x="6577757" y="220747"/>
            <a:ext cx="2038993" cy="1470645"/>
          </a:xfrm>
          <a:prstGeom prst="rect">
            <a:avLst/>
          </a:prstGeom>
          <a:noFill/>
          <a:ln>
            <a:noFill/>
          </a:ln>
        </p:spPr>
      </p:pic>
      <p:pic>
        <p:nvPicPr>
          <p:cNvPr descr="ehr-icon.png" id="501" name="Google Shape;501;p63"/>
          <p:cNvPicPr preferRelativeResize="0"/>
          <p:nvPr/>
        </p:nvPicPr>
        <p:blipFill rotWithShape="1">
          <a:blip r:embed="rId4">
            <a:alphaModFix/>
          </a:blip>
          <a:srcRect b="0" l="0" r="0" t="0"/>
          <a:stretch/>
        </p:blipFill>
        <p:spPr>
          <a:xfrm>
            <a:off x="514855" y="220748"/>
            <a:ext cx="2196705" cy="1215199"/>
          </a:xfrm>
          <a:prstGeom prst="rect">
            <a:avLst/>
          </a:prstGeom>
          <a:noFill/>
          <a:ln>
            <a:noFill/>
          </a:ln>
        </p:spPr>
      </p:pic>
      <p:grpSp>
        <p:nvGrpSpPr>
          <p:cNvPr id="502" name="Google Shape;502;p63"/>
          <p:cNvGrpSpPr/>
          <p:nvPr/>
        </p:nvGrpSpPr>
        <p:grpSpPr>
          <a:xfrm>
            <a:off x="514854" y="1559398"/>
            <a:ext cx="7319469" cy="397176"/>
            <a:chOff x="514854" y="1688113"/>
            <a:chExt cx="7319469" cy="397176"/>
          </a:xfrm>
        </p:grpSpPr>
        <p:cxnSp>
          <p:nvCxnSpPr>
            <p:cNvPr id="503" name="Google Shape;503;p63"/>
            <p:cNvCxnSpPr/>
            <p:nvPr/>
          </p:nvCxnSpPr>
          <p:spPr>
            <a:xfrm>
              <a:off x="617823" y="2085289"/>
              <a:ext cx="7216500" cy="0"/>
            </a:xfrm>
            <a:prstGeom prst="straightConnector1">
              <a:avLst/>
            </a:prstGeom>
            <a:noFill/>
            <a:ln cap="flat" cmpd="sng" w="50800">
              <a:solidFill>
                <a:schemeClr val="accent1"/>
              </a:solidFill>
              <a:prstDash val="solid"/>
              <a:miter lim="800000"/>
              <a:headEnd len="sm" w="sm" type="none"/>
              <a:tailEnd len="med" w="med" type="stealth"/>
            </a:ln>
          </p:spPr>
        </p:cxnSp>
        <p:sp>
          <p:nvSpPr>
            <p:cNvPr id="504" name="Google Shape;504;p63"/>
            <p:cNvSpPr txBox="1"/>
            <p:nvPr/>
          </p:nvSpPr>
          <p:spPr>
            <a:xfrm>
              <a:off x="514854" y="1688113"/>
              <a:ext cx="5543100" cy="28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POST https://example.com/cds-services/example-service</a:t>
              </a:r>
              <a:endParaRPr sz="1400">
                <a:solidFill>
                  <a:schemeClr val="dk1"/>
                </a:solidFill>
                <a:latin typeface="Calibri"/>
                <a:ea typeface="Calibri"/>
                <a:cs typeface="Calibri"/>
                <a:sym typeface="Calibri"/>
              </a:endParaRPr>
            </a:p>
          </p:txBody>
        </p:sp>
      </p:grpSp>
      <p:sp>
        <p:nvSpPr>
          <p:cNvPr id="505" name="Google Shape;505;p63"/>
          <p:cNvSpPr txBox="1"/>
          <p:nvPr/>
        </p:nvSpPr>
        <p:spPr>
          <a:xfrm>
            <a:off x="2531363" y="220744"/>
            <a:ext cx="1026600" cy="3117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CDS Client</a:t>
            </a:r>
            <a:endParaRPr sz="1400">
              <a:solidFill>
                <a:schemeClr val="dk1"/>
              </a:solidFill>
              <a:latin typeface="Calibri"/>
              <a:ea typeface="Calibri"/>
              <a:cs typeface="Calibri"/>
              <a:sym typeface="Calibri"/>
            </a:endParaRPr>
          </a:p>
        </p:txBody>
      </p:sp>
      <p:sp>
        <p:nvSpPr>
          <p:cNvPr id="506" name="Google Shape;506;p63"/>
          <p:cNvSpPr txBox="1"/>
          <p:nvPr/>
        </p:nvSpPr>
        <p:spPr>
          <a:xfrm>
            <a:off x="5963711" y="188481"/>
            <a:ext cx="1261500" cy="3117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CDS Service</a:t>
            </a:r>
            <a:endParaRPr sz="1400">
              <a:solidFill>
                <a:schemeClr val="dk1"/>
              </a:solidFill>
              <a:latin typeface="Calibri"/>
              <a:ea typeface="Calibri"/>
              <a:cs typeface="Calibri"/>
              <a:sym typeface="Calibri"/>
            </a:endParaRPr>
          </a:p>
        </p:txBody>
      </p:sp>
      <p:sp>
        <p:nvSpPr>
          <p:cNvPr id="507" name="Google Shape;507;p63"/>
          <p:cNvSpPr/>
          <p:nvPr/>
        </p:nvSpPr>
        <p:spPr>
          <a:xfrm>
            <a:off x="327231" y="1942346"/>
            <a:ext cx="8817000" cy="33240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2100"/>
              <a:buFont typeface="Courier New"/>
              <a:buNone/>
            </a:pP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rgbClr val="3366FF"/>
              </a:buClr>
              <a:buSzPts val="2100"/>
              <a:buFont typeface="Courier New"/>
              <a:buNone/>
            </a:pPr>
            <a:r>
              <a:rPr b="1" lang="en" sz="2100">
                <a:solidFill>
                  <a:srgbClr val="3366FF"/>
                </a:solidFill>
                <a:latin typeface="Courier New"/>
                <a:ea typeface="Courier New"/>
                <a:cs typeface="Courier New"/>
                <a:sym typeface="Courier New"/>
              </a:rPr>
              <a:t>  "hook"</a:t>
            </a:r>
            <a:r>
              <a:rPr b="1" lang="en" sz="2100">
                <a:solidFill>
                  <a:schemeClr val="dk1"/>
                </a:solidFill>
                <a:latin typeface="Courier New"/>
                <a:ea typeface="Courier New"/>
                <a:cs typeface="Courier New"/>
                <a:sym typeface="Courier New"/>
              </a:rPr>
              <a:t>: </a:t>
            </a:r>
            <a:r>
              <a:rPr b="1" lang="en" sz="2100">
                <a:solidFill>
                  <a:srgbClr val="008000"/>
                </a:solidFill>
                <a:latin typeface="Courier New"/>
                <a:ea typeface="Courier New"/>
                <a:cs typeface="Courier New"/>
                <a:sym typeface="Courier New"/>
              </a:rPr>
              <a:t>"patient-view”</a:t>
            </a: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rgbClr val="3366FF"/>
              </a:buClr>
              <a:buSzPts val="2100"/>
              <a:buFont typeface="Courier New"/>
              <a:buNone/>
            </a:pPr>
            <a:r>
              <a:rPr b="1" lang="en" sz="2100">
                <a:solidFill>
                  <a:srgbClr val="3366FF"/>
                </a:solidFill>
                <a:latin typeface="Courier New"/>
                <a:ea typeface="Courier New"/>
                <a:cs typeface="Courier New"/>
                <a:sym typeface="Courier New"/>
              </a:rPr>
              <a:t>  "fhirServer"</a:t>
            </a:r>
            <a:r>
              <a:rPr b="1" lang="en" sz="2100">
                <a:solidFill>
                  <a:schemeClr val="dk1"/>
                </a:solidFill>
                <a:latin typeface="Courier New"/>
                <a:ea typeface="Courier New"/>
                <a:cs typeface="Courier New"/>
                <a:sym typeface="Courier New"/>
              </a:rPr>
              <a:t>: </a:t>
            </a:r>
            <a:r>
              <a:rPr b="1" lang="en" sz="2100">
                <a:solidFill>
                  <a:srgbClr val="008000"/>
                </a:solidFill>
                <a:latin typeface="Courier New"/>
                <a:ea typeface="Courier New"/>
                <a:cs typeface="Courier New"/>
                <a:sym typeface="Courier New"/>
              </a:rPr>
              <a:t>"https://fhir.example.com"</a:t>
            </a: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100"/>
              <a:buFont typeface="Courier New"/>
              <a:buNone/>
            </a:pPr>
            <a:r>
              <a:rPr b="1" lang="en" sz="2100">
                <a:solidFill>
                  <a:schemeClr val="dk1"/>
                </a:solidFill>
                <a:latin typeface="Courier New"/>
                <a:ea typeface="Courier New"/>
                <a:cs typeface="Courier New"/>
                <a:sym typeface="Courier New"/>
              </a:rPr>
              <a:t>  </a:t>
            </a:r>
            <a:r>
              <a:rPr b="1" lang="en" sz="2100">
                <a:solidFill>
                  <a:srgbClr val="3366FF"/>
                </a:solidFill>
                <a:latin typeface="Courier New"/>
                <a:ea typeface="Courier New"/>
                <a:cs typeface="Courier New"/>
                <a:sym typeface="Courier New"/>
              </a:rPr>
              <a:t>"context"</a:t>
            </a:r>
            <a:r>
              <a:rPr b="1" lang="en" sz="21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0"/>
              </a:spcBef>
              <a:spcAft>
                <a:spcPts val="0"/>
              </a:spcAft>
              <a:buClr>
                <a:srgbClr val="3366FF"/>
              </a:buClr>
              <a:buSzPts val="2100"/>
              <a:buFont typeface="Courier New"/>
              <a:buNone/>
            </a:pPr>
            <a:r>
              <a:rPr b="1" lang="en" sz="2100">
                <a:solidFill>
                  <a:srgbClr val="3366FF"/>
                </a:solidFill>
                <a:latin typeface="Courier New"/>
                <a:ea typeface="Courier New"/>
                <a:cs typeface="Courier New"/>
                <a:sym typeface="Courier New"/>
              </a:rPr>
              <a:t>    "user"</a:t>
            </a:r>
            <a:r>
              <a:rPr b="1" lang="en" sz="2100">
                <a:solidFill>
                  <a:schemeClr val="dk1"/>
                </a:solidFill>
                <a:latin typeface="Courier New"/>
                <a:ea typeface="Courier New"/>
                <a:cs typeface="Courier New"/>
                <a:sym typeface="Courier New"/>
              </a:rPr>
              <a:t>: </a:t>
            </a:r>
            <a:r>
              <a:rPr b="1" lang="en" sz="2100">
                <a:solidFill>
                  <a:srgbClr val="008000"/>
                </a:solidFill>
                <a:latin typeface="Courier New"/>
                <a:ea typeface="Courier New"/>
                <a:cs typeface="Courier New"/>
                <a:sym typeface="Courier New"/>
              </a:rPr>
              <a:t>"Practitioner/789"</a:t>
            </a:r>
            <a:endParaRPr b="1" sz="2100">
              <a:solidFill>
                <a:schemeClr val="dk1"/>
              </a:solidFill>
              <a:latin typeface="Courier New"/>
              <a:ea typeface="Courier New"/>
              <a:cs typeface="Courier New"/>
              <a:sym typeface="Courier New"/>
            </a:endParaRPr>
          </a:p>
          <a:p>
            <a:pPr indent="0" lvl="0" marL="0" marR="0" rtl="0" algn="l">
              <a:spcBef>
                <a:spcPts val="0"/>
              </a:spcBef>
              <a:spcAft>
                <a:spcPts val="0"/>
              </a:spcAft>
              <a:buClr>
                <a:srgbClr val="3366FF"/>
              </a:buClr>
              <a:buSzPts val="2100"/>
              <a:buFont typeface="Courier New"/>
              <a:buNone/>
            </a:pPr>
            <a:r>
              <a:rPr b="1" lang="en" sz="2100">
                <a:solidFill>
                  <a:srgbClr val="3366FF"/>
                </a:solidFill>
                <a:latin typeface="Courier New"/>
                <a:ea typeface="Courier New"/>
                <a:cs typeface="Courier New"/>
                <a:sym typeface="Courier New"/>
              </a:rPr>
              <a:t>    "patientId"</a:t>
            </a:r>
            <a:r>
              <a:rPr b="1" lang="en" sz="2100">
                <a:solidFill>
                  <a:schemeClr val="dk1"/>
                </a:solidFill>
                <a:latin typeface="Courier New"/>
                <a:ea typeface="Courier New"/>
                <a:cs typeface="Courier New"/>
                <a:sym typeface="Courier New"/>
              </a:rPr>
              <a:t>: </a:t>
            </a:r>
            <a:r>
              <a:rPr b="1" lang="en" sz="2100">
                <a:solidFill>
                  <a:srgbClr val="008000"/>
                </a:solidFill>
                <a:latin typeface="Courier New"/>
                <a:ea typeface="Courier New"/>
                <a:cs typeface="Courier New"/>
                <a:sym typeface="Courier New"/>
              </a:rPr>
              <a:t>"123"</a:t>
            </a: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100"/>
              <a:buFont typeface="Courier New"/>
              <a:buNone/>
            </a:pPr>
            <a:r>
              <a:rPr b="1" lang="en" sz="2100">
                <a:solidFill>
                  <a:schemeClr val="dk1"/>
                </a:solidFill>
                <a:latin typeface="Courier New"/>
                <a:ea typeface="Courier New"/>
                <a:cs typeface="Courier New"/>
                <a:sym typeface="Courier New"/>
              </a:rPr>
              <a:t>    </a:t>
            </a:r>
            <a:r>
              <a:rPr b="1" lang="en" sz="2100">
                <a:solidFill>
                  <a:srgbClr val="3366FF"/>
                </a:solidFill>
                <a:latin typeface="Courier New"/>
                <a:ea typeface="Courier New"/>
                <a:cs typeface="Courier New"/>
                <a:sym typeface="Courier New"/>
              </a:rPr>
              <a:t>"encounterId"</a:t>
            </a:r>
            <a:r>
              <a:rPr b="1" lang="en" sz="2100">
                <a:solidFill>
                  <a:schemeClr val="dk1"/>
                </a:solidFill>
                <a:latin typeface="Courier New"/>
                <a:ea typeface="Courier New"/>
                <a:cs typeface="Courier New"/>
                <a:sym typeface="Courier New"/>
              </a:rPr>
              <a:t>: </a:t>
            </a:r>
            <a:r>
              <a:rPr b="1" lang="en" sz="2100">
                <a:solidFill>
                  <a:srgbClr val="008000"/>
                </a:solidFill>
                <a:latin typeface="Courier New"/>
                <a:ea typeface="Courier New"/>
                <a:cs typeface="Courier New"/>
                <a:sym typeface="Courier New"/>
              </a:rPr>
              <a:t>"456"</a:t>
            </a: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100"/>
              <a:buFont typeface="Courier New"/>
              <a:buNone/>
            </a:pPr>
            <a:r>
              <a:rPr b="1" lang="en" sz="21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0"/>
              </a:spcBef>
              <a:spcAft>
                <a:spcPts val="0"/>
              </a:spcAft>
              <a:buClr>
                <a:srgbClr val="7F7F7F"/>
              </a:buClr>
              <a:buSzPts val="2100"/>
              <a:buFont typeface="Courier New"/>
              <a:buNone/>
            </a:pPr>
            <a:r>
              <a:rPr b="1" lang="en" sz="2100">
                <a:solidFill>
                  <a:srgbClr val="7F7F7F"/>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2100"/>
              <a:buFont typeface="Courier New"/>
              <a:buNone/>
            </a:pPr>
            <a:r>
              <a:rPr b="1" lang="en" sz="21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2000"/>
                                        <p:tgtEl>
                                          <p:spTgt spid="502"/>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descr="cloud-service.png" id="512" name="Google Shape;512;p64"/>
          <p:cNvPicPr preferRelativeResize="0"/>
          <p:nvPr/>
        </p:nvPicPr>
        <p:blipFill rotWithShape="1">
          <a:blip r:embed="rId3">
            <a:alphaModFix/>
          </a:blip>
          <a:srcRect b="0" l="0" r="0" t="0"/>
          <a:stretch/>
        </p:blipFill>
        <p:spPr>
          <a:xfrm>
            <a:off x="6577757" y="220747"/>
            <a:ext cx="2038993" cy="1470645"/>
          </a:xfrm>
          <a:prstGeom prst="rect">
            <a:avLst/>
          </a:prstGeom>
          <a:noFill/>
          <a:ln>
            <a:noFill/>
          </a:ln>
        </p:spPr>
      </p:pic>
      <p:pic>
        <p:nvPicPr>
          <p:cNvPr descr="ehr-icon.png" id="513" name="Google Shape;513;p64"/>
          <p:cNvPicPr preferRelativeResize="0"/>
          <p:nvPr/>
        </p:nvPicPr>
        <p:blipFill rotWithShape="1">
          <a:blip r:embed="rId4">
            <a:alphaModFix/>
          </a:blip>
          <a:srcRect b="0" l="0" r="0" t="0"/>
          <a:stretch/>
        </p:blipFill>
        <p:spPr>
          <a:xfrm>
            <a:off x="514855" y="220748"/>
            <a:ext cx="2196705" cy="1215199"/>
          </a:xfrm>
          <a:prstGeom prst="rect">
            <a:avLst/>
          </a:prstGeom>
          <a:noFill/>
          <a:ln>
            <a:noFill/>
          </a:ln>
        </p:spPr>
      </p:pic>
      <p:grpSp>
        <p:nvGrpSpPr>
          <p:cNvPr id="514" name="Google Shape;514;p64"/>
          <p:cNvGrpSpPr/>
          <p:nvPr/>
        </p:nvGrpSpPr>
        <p:grpSpPr>
          <a:xfrm>
            <a:off x="514854" y="1559398"/>
            <a:ext cx="7319469" cy="397176"/>
            <a:chOff x="514854" y="1688113"/>
            <a:chExt cx="7319469" cy="397176"/>
          </a:xfrm>
        </p:grpSpPr>
        <p:cxnSp>
          <p:nvCxnSpPr>
            <p:cNvPr id="515" name="Google Shape;515;p64"/>
            <p:cNvCxnSpPr/>
            <p:nvPr/>
          </p:nvCxnSpPr>
          <p:spPr>
            <a:xfrm>
              <a:off x="617823" y="2085289"/>
              <a:ext cx="7216500" cy="0"/>
            </a:xfrm>
            <a:prstGeom prst="straightConnector1">
              <a:avLst/>
            </a:prstGeom>
            <a:noFill/>
            <a:ln cap="flat" cmpd="sng" w="12700">
              <a:solidFill>
                <a:srgbClr val="BFBFBF"/>
              </a:solidFill>
              <a:prstDash val="solid"/>
              <a:miter lim="800000"/>
              <a:headEnd len="sm" w="sm" type="none"/>
              <a:tailEnd len="med" w="med" type="stealth"/>
            </a:ln>
          </p:spPr>
        </p:cxnSp>
        <p:sp>
          <p:nvSpPr>
            <p:cNvPr id="516" name="Google Shape;516;p64"/>
            <p:cNvSpPr txBox="1"/>
            <p:nvPr/>
          </p:nvSpPr>
          <p:spPr>
            <a:xfrm>
              <a:off x="514854" y="1688113"/>
              <a:ext cx="5543100" cy="28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BFBFBF"/>
                </a:buClr>
                <a:buSzPts val="1400"/>
                <a:buFont typeface="Calibri"/>
                <a:buNone/>
              </a:pPr>
              <a:r>
                <a:rPr lang="en" sz="1400">
                  <a:solidFill>
                    <a:srgbClr val="BFBFBF"/>
                  </a:solidFill>
                  <a:latin typeface="Calibri"/>
                  <a:ea typeface="Calibri"/>
                  <a:cs typeface="Calibri"/>
                  <a:sym typeface="Calibri"/>
                </a:rPr>
                <a:t>POST https://example.com/cds-services/example-service</a:t>
              </a:r>
              <a:endParaRPr sz="1400">
                <a:solidFill>
                  <a:schemeClr val="dk1"/>
                </a:solidFill>
                <a:latin typeface="Calibri"/>
                <a:ea typeface="Calibri"/>
                <a:cs typeface="Calibri"/>
                <a:sym typeface="Calibri"/>
              </a:endParaRPr>
            </a:p>
          </p:txBody>
        </p:sp>
      </p:grpSp>
      <p:sp>
        <p:nvSpPr>
          <p:cNvPr id="517" name="Google Shape;517;p64"/>
          <p:cNvSpPr txBox="1"/>
          <p:nvPr/>
        </p:nvSpPr>
        <p:spPr>
          <a:xfrm>
            <a:off x="2531360" y="220747"/>
            <a:ext cx="652200" cy="3117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EHR</a:t>
            </a:r>
            <a:endParaRPr sz="1400">
              <a:solidFill>
                <a:schemeClr val="dk1"/>
              </a:solidFill>
              <a:latin typeface="Calibri"/>
              <a:ea typeface="Calibri"/>
              <a:cs typeface="Calibri"/>
              <a:sym typeface="Calibri"/>
            </a:endParaRPr>
          </a:p>
        </p:txBody>
      </p:sp>
      <p:sp>
        <p:nvSpPr>
          <p:cNvPr id="518" name="Google Shape;518;p64"/>
          <p:cNvSpPr txBox="1"/>
          <p:nvPr/>
        </p:nvSpPr>
        <p:spPr>
          <a:xfrm>
            <a:off x="5963711" y="188481"/>
            <a:ext cx="1261500" cy="3117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CDS Service</a:t>
            </a:r>
            <a:endParaRPr sz="1400">
              <a:solidFill>
                <a:schemeClr val="dk1"/>
              </a:solidFill>
              <a:latin typeface="Calibri"/>
              <a:ea typeface="Calibri"/>
              <a:cs typeface="Calibri"/>
              <a:sym typeface="Calibri"/>
            </a:endParaRPr>
          </a:p>
        </p:txBody>
      </p:sp>
      <p:grpSp>
        <p:nvGrpSpPr>
          <p:cNvPr id="519" name="Google Shape;519;p64"/>
          <p:cNvGrpSpPr/>
          <p:nvPr/>
        </p:nvGrpSpPr>
        <p:grpSpPr>
          <a:xfrm>
            <a:off x="617844" y="2136563"/>
            <a:ext cx="7216598" cy="382403"/>
            <a:chOff x="617844" y="2181387"/>
            <a:chExt cx="7216598" cy="382403"/>
          </a:xfrm>
        </p:grpSpPr>
        <p:cxnSp>
          <p:nvCxnSpPr>
            <p:cNvPr id="520" name="Google Shape;520;p64"/>
            <p:cNvCxnSpPr/>
            <p:nvPr/>
          </p:nvCxnSpPr>
          <p:spPr>
            <a:xfrm rot="10800000">
              <a:off x="617844" y="2563790"/>
              <a:ext cx="7216500" cy="0"/>
            </a:xfrm>
            <a:prstGeom prst="straightConnector1">
              <a:avLst/>
            </a:prstGeom>
            <a:noFill/>
            <a:ln cap="flat" cmpd="sng" w="50800">
              <a:solidFill>
                <a:srgbClr val="8296B0"/>
              </a:solidFill>
              <a:prstDash val="solid"/>
              <a:miter lim="800000"/>
              <a:headEnd len="sm" w="sm" type="none"/>
              <a:tailEnd len="med" w="med" type="stealth"/>
            </a:ln>
          </p:spPr>
        </p:cxnSp>
        <p:sp>
          <p:nvSpPr>
            <p:cNvPr id="521" name="Google Shape;521;p64"/>
            <p:cNvSpPr txBox="1"/>
            <p:nvPr/>
          </p:nvSpPr>
          <p:spPr>
            <a:xfrm>
              <a:off x="6013142" y="2181387"/>
              <a:ext cx="1821300" cy="28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HTTP 1.1/ 200 OK</a:t>
              </a:r>
              <a:endParaRPr sz="1400">
                <a:solidFill>
                  <a:schemeClr val="dk1"/>
                </a:solidFill>
                <a:latin typeface="Calibri"/>
                <a:ea typeface="Calibri"/>
                <a:cs typeface="Calibri"/>
                <a:sym typeface="Calibri"/>
              </a:endParaRPr>
            </a:p>
          </p:txBody>
        </p:sp>
      </p:grpSp>
      <p:sp>
        <p:nvSpPr>
          <p:cNvPr id="522" name="Google Shape;522;p64"/>
          <p:cNvSpPr txBox="1"/>
          <p:nvPr/>
        </p:nvSpPr>
        <p:spPr>
          <a:xfrm>
            <a:off x="617823" y="2516396"/>
            <a:ext cx="6266700" cy="27357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"cards"</a:t>
            </a:r>
            <a:r>
              <a:rPr b="1" lang="en" sz="18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"summary"</a:t>
            </a:r>
            <a:r>
              <a:rPr b="1" lang="en" sz="1800">
                <a:solidFill>
                  <a:schemeClr val="dk1"/>
                </a:solidFill>
                <a:latin typeface="Courier New"/>
                <a:ea typeface="Courier New"/>
                <a:cs typeface="Courier New"/>
                <a:sym typeface="Courier New"/>
              </a:rPr>
              <a:t>: </a:t>
            </a:r>
            <a:r>
              <a:rPr b="1" lang="en" sz="1800">
                <a:solidFill>
                  <a:srgbClr val="008000"/>
                </a:solidFill>
                <a:latin typeface="Courier New"/>
                <a:ea typeface="Courier New"/>
                <a:cs typeface="Courier New"/>
                <a:sym typeface="Courier New"/>
              </a:rPr>
              <a:t>"Example card"</a:t>
            </a:r>
            <a:r>
              <a:rPr b="1" lang="en" sz="18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"indicator"</a:t>
            </a:r>
            <a:r>
              <a:rPr b="1" lang="en" sz="1800">
                <a:solidFill>
                  <a:schemeClr val="dk1"/>
                </a:solidFill>
                <a:latin typeface="Courier New"/>
                <a:ea typeface="Courier New"/>
                <a:cs typeface="Courier New"/>
                <a:sym typeface="Courier New"/>
              </a:rPr>
              <a:t>: </a:t>
            </a:r>
            <a:r>
              <a:rPr b="1" lang="en" sz="1800">
                <a:solidFill>
                  <a:srgbClr val="008000"/>
                </a:solidFill>
                <a:latin typeface="Courier New"/>
                <a:ea typeface="Courier New"/>
                <a:cs typeface="Courier New"/>
                <a:sym typeface="Courier New"/>
              </a:rPr>
              <a:t>"info"</a:t>
            </a:r>
            <a:r>
              <a:rPr b="1" lang="en" sz="18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"source"</a:t>
            </a:r>
            <a:r>
              <a:rPr b="1" lang="en" sz="1800">
                <a:solidFill>
                  <a:schemeClr val="dk1"/>
                </a:solidFill>
                <a:latin typeface="Courier New"/>
                <a:ea typeface="Courier New"/>
                <a:cs typeface="Courier New"/>
                <a:sym typeface="Courier New"/>
              </a:rPr>
              <a:t>: {</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        </a:t>
            </a:r>
            <a:r>
              <a:rPr b="1" lang="en" sz="1800">
                <a:solidFill>
                  <a:srgbClr val="0000FF"/>
                </a:solidFill>
                <a:latin typeface="Courier New"/>
                <a:ea typeface="Courier New"/>
                <a:cs typeface="Courier New"/>
                <a:sym typeface="Courier New"/>
              </a:rPr>
              <a:t>"name"</a:t>
            </a:r>
            <a:r>
              <a:rPr b="1" lang="en" sz="1800">
                <a:solidFill>
                  <a:schemeClr val="dk1"/>
                </a:solidFill>
                <a:latin typeface="Courier New"/>
                <a:ea typeface="Courier New"/>
                <a:cs typeface="Courier New"/>
                <a:sym typeface="Courier New"/>
              </a:rPr>
              <a:t>: </a:t>
            </a:r>
            <a:r>
              <a:rPr b="1" lang="en" sz="1800">
                <a:solidFill>
                  <a:srgbClr val="008000"/>
                </a:solidFill>
                <a:latin typeface="Courier New"/>
                <a:ea typeface="Courier New"/>
                <a:cs typeface="Courier New"/>
                <a:sym typeface="Courier New"/>
              </a:rPr>
              <a:t>"Demo CDS Service”</a:t>
            </a:r>
            <a:endParaRPr sz="1400">
              <a:solidFill>
                <a:schemeClr val="dk1"/>
              </a:solidFill>
              <a:latin typeface="Calibri"/>
              <a:ea typeface="Calibri"/>
              <a:cs typeface="Calibri"/>
              <a:sym typeface="Calibri"/>
            </a:endParaRPr>
          </a:p>
          <a:p>
            <a:pPr indent="0" lvl="0" marL="0" marR="0" rtl="0" algn="l">
              <a:spcBef>
                <a:spcPts val="400"/>
              </a:spcBef>
              <a:spcAft>
                <a:spcPts val="0"/>
              </a:spcAft>
              <a:buClr>
                <a:schemeClr val="dk1"/>
              </a:buClr>
              <a:buSzPts val="1800"/>
              <a:buFont typeface="Arial"/>
              <a:buNone/>
            </a:pPr>
            <a:r>
              <a:rPr b="1" lang="en" sz="1800">
                <a:solidFill>
                  <a:schemeClr val="dk1"/>
                </a:solidFill>
                <a:latin typeface="Courier New"/>
                <a:ea typeface="Courier New"/>
                <a:cs typeface="Courier New"/>
                <a:sym typeface="Courier New"/>
              </a:rPr>
              <a:t>}}]}</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2000"/>
                                        <p:tgtEl>
                                          <p:spTgt spid="519"/>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5"/>
          <p:cNvSpPr txBox="1"/>
          <p:nvPr/>
        </p:nvSpPr>
        <p:spPr>
          <a:xfrm>
            <a:off x="628650" y="273844"/>
            <a:ext cx="7886700" cy="6180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Cards</a:t>
            </a:r>
            <a:endParaRPr sz="1100"/>
          </a:p>
        </p:txBody>
      </p:sp>
      <p:pic>
        <p:nvPicPr>
          <p:cNvPr descr="rx_check_complex_card.png" id="528" name="Google Shape;528;p65"/>
          <p:cNvPicPr preferRelativeResize="0"/>
          <p:nvPr/>
        </p:nvPicPr>
        <p:blipFill rotWithShape="1">
          <a:blip r:embed="rId3">
            <a:alphaModFix/>
          </a:blip>
          <a:srcRect b="0" l="0" r="0" t="0"/>
          <a:stretch/>
        </p:blipFill>
        <p:spPr>
          <a:xfrm>
            <a:off x="628643" y="810830"/>
            <a:ext cx="4354886" cy="3766694"/>
          </a:xfrm>
          <a:prstGeom prst="rect">
            <a:avLst/>
          </a:prstGeom>
          <a:noFill/>
          <a:ln>
            <a:noFill/>
          </a:ln>
        </p:spPr>
      </p:pic>
      <p:sp>
        <p:nvSpPr>
          <p:cNvPr id="529" name="Google Shape;529;p65"/>
          <p:cNvSpPr txBox="1"/>
          <p:nvPr/>
        </p:nvSpPr>
        <p:spPr>
          <a:xfrm>
            <a:off x="5272463" y="1268025"/>
            <a:ext cx="3694500" cy="3728100"/>
          </a:xfrm>
          <a:prstGeom prst="rect">
            <a:avLst/>
          </a:prstGeom>
          <a:noFill/>
          <a:ln>
            <a:noFill/>
          </a:ln>
        </p:spPr>
        <p:txBody>
          <a:bodyPr anchorCtr="0" anchor="t" bIns="34275" lIns="68575" spcFirstLastPara="1" rIns="68575" wrap="square" tIns="34275">
            <a:noAutofit/>
          </a:bodyPr>
          <a:lstStyle/>
          <a:p>
            <a:pPr indent="-311150" lvl="0" marL="317500" marR="0" rtl="0" algn="l">
              <a:lnSpc>
                <a:spcPct val="90000"/>
              </a:lnSpc>
              <a:spcBef>
                <a:spcPts val="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A CDS Service can return any number of cards</a:t>
            </a:r>
            <a:endParaRPr sz="1100"/>
          </a:p>
          <a:p>
            <a:pPr indent="-311150" lvl="0" marL="317500" marR="0" rtl="0" algn="l">
              <a:lnSpc>
                <a:spcPct val="90000"/>
              </a:lnSpc>
              <a:spcBef>
                <a:spcPts val="80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The EHR renders each card as it sees fit</a:t>
            </a:r>
            <a:endParaRPr sz="1100"/>
          </a:p>
          <a:p>
            <a:pPr indent="-311150" lvl="0" marL="317500" marR="0" rtl="0" algn="l">
              <a:lnSpc>
                <a:spcPct val="90000"/>
              </a:lnSpc>
              <a:spcBef>
                <a:spcPts val="800"/>
              </a:spcBef>
              <a:spcAft>
                <a:spcPts val="0"/>
              </a:spcAft>
              <a:buClr>
                <a:schemeClr val="dk1"/>
              </a:buClr>
              <a:buSzPts val="2100"/>
              <a:buFont typeface="Arial"/>
              <a:buChar char="●"/>
            </a:pPr>
            <a:r>
              <a:rPr lang="en" sz="2100">
                <a:solidFill>
                  <a:schemeClr val="dk1"/>
                </a:solidFill>
                <a:latin typeface="Calibri"/>
                <a:ea typeface="Calibri"/>
                <a:cs typeface="Calibri"/>
                <a:sym typeface="Calibri"/>
              </a:rPr>
              <a:t>Each card must have:</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A concise summary (140 characters)</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An indicator noting the importance of the card</a:t>
            </a:r>
            <a:endParaRPr sz="1100"/>
          </a:p>
          <a:p>
            <a:pPr indent="-177800" lvl="1" marL="520700" marR="0" rtl="0" algn="l">
              <a:lnSpc>
                <a:spcPct val="90000"/>
              </a:lnSpc>
              <a:spcBef>
                <a:spcPts val="400"/>
              </a:spcBef>
              <a:spcAft>
                <a:spcPts val="0"/>
              </a:spcAft>
              <a:buClr>
                <a:schemeClr val="dk1"/>
              </a:buClr>
              <a:buSzPts val="1800"/>
              <a:buFont typeface="Arial"/>
              <a:buChar char="○"/>
            </a:pPr>
            <a:r>
              <a:rPr b="0" i="0" lang="en" sz="1800" u="none" cap="none" strike="noStrike">
                <a:solidFill>
                  <a:schemeClr val="dk1"/>
                </a:solidFill>
                <a:latin typeface="Calibri"/>
                <a:ea typeface="Calibri"/>
                <a:cs typeface="Calibri"/>
                <a:sym typeface="Calibri"/>
              </a:rPr>
              <a:t>Information on the organization or data set that is the source of the card’s data</a:t>
            </a:r>
            <a:endParaRPr sz="1100"/>
          </a:p>
          <a:p>
            <a:pPr indent="-63500" lvl="1" marL="520700" marR="0" rtl="0" algn="l">
              <a:lnSpc>
                <a:spcPct val="90000"/>
              </a:lnSpc>
              <a:spcBef>
                <a:spcPts val="40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177800" lvl="0" marL="317500" marR="0" rtl="0" algn="l">
              <a:lnSpc>
                <a:spcPct val="90000"/>
              </a:lnSpc>
              <a:spcBef>
                <a:spcPts val="800"/>
              </a:spcBef>
              <a:spcAft>
                <a:spcPts val="1600"/>
              </a:spcAft>
              <a:buClr>
                <a:schemeClr val="dk1"/>
              </a:buClr>
              <a:buSzPts val="2100"/>
              <a:buFont typeface="Arial"/>
              <a:buNone/>
            </a:pPr>
            <a:r>
              <a:t/>
            </a:r>
            <a:endParaRPr sz="2100">
              <a:solidFill>
                <a:schemeClr val="dk1"/>
              </a:solidFill>
              <a:latin typeface="Calibri"/>
              <a:ea typeface="Calibri"/>
              <a:cs typeface="Calibri"/>
              <a:sym typeface="Calibri"/>
            </a:endParaRPr>
          </a:p>
        </p:txBody>
      </p:sp>
      <p:sp>
        <p:nvSpPr>
          <p:cNvPr id="530" name="Google Shape;530;p65"/>
          <p:cNvSpPr txBox="1"/>
          <p:nvPr/>
        </p:nvSpPr>
        <p:spPr>
          <a:xfrm>
            <a:off x="546563" y="4577531"/>
            <a:ext cx="4840200" cy="303600"/>
          </a:xfrm>
          <a:prstGeom prst="rect">
            <a:avLst/>
          </a:prstGeom>
          <a:noFill/>
          <a:ln>
            <a:noFill/>
          </a:ln>
        </p:spPr>
        <p:txBody>
          <a:bodyPr anchorCtr="0" anchor="t" bIns="68575" lIns="68575" spcFirstLastPara="1" rIns="68575" wrap="square" tIns="68575">
            <a:noAutofit/>
          </a:bodyPr>
          <a:lstStyle/>
          <a:p>
            <a:pPr indent="0" lvl="0" marL="0" marR="0" rtl="0" algn="l">
              <a:lnSpc>
                <a:spcPct val="90000"/>
              </a:lnSpc>
              <a:spcBef>
                <a:spcPts val="0"/>
              </a:spcBef>
              <a:spcAft>
                <a:spcPts val="0"/>
              </a:spcAft>
              <a:buClr>
                <a:schemeClr val="dk1"/>
              </a:buClr>
              <a:buSzPts val="1500"/>
              <a:buFont typeface="Calibri"/>
              <a:buNone/>
            </a:pPr>
            <a:r>
              <a:rPr lang="en" sz="1500">
                <a:solidFill>
                  <a:schemeClr val="dk1"/>
                </a:solidFill>
                <a:latin typeface="Calibri"/>
                <a:ea typeface="Calibri"/>
                <a:cs typeface="Calibri"/>
                <a:sym typeface="Calibri"/>
              </a:rPr>
              <a:t>any combination of information, suggestions, and links</a:t>
            </a:r>
            <a:endParaRPr sz="15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6"/>
          <p:cNvSpPr txBox="1"/>
          <p:nvPr>
            <p:ph type="title"/>
          </p:nvPr>
        </p:nvSpPr>
        <p:spPr>
          <a:xfrm>
            <a:off x="729450" y="1318650"/>
            <a:ext cx="7688700" cy="535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600"/>
              <a:buFont typeface="Calibri"/>
              <a:buNone/>
            </a:pPr>
            <a:r>
              <a:rPr lang="en" sz="3600"/>
              <a:t>patient-view</a:t>
            </a:r>
            <a:endParaRPr sz="3600"/>
          </a:p>
        </p:txBody>
      </p:sp>
      <p:sp>
        <p:nvSpPr>
          <p:cNvPr id="537" name="Google Shape;537;p66"/>
          <p:cNvSpPr txBox="1"/>
          <p:nvPr>
            <p:ph idx="1" type="body"/>
          </p:nvPr>
        </p:nvSpPr>
        <p:spPr>
          <a:xfrm>
            <a:off x="729450" y="2078875"/>
            <a:ext cx="7688700" cy="2261100"/>
          </a:xfrm>
          <a:prstGeom prst="rect">
            <a:avLst/>
          </a:prstGeom>
          <a:noFill/>
          <a:ln>
            <a:noFill/>
          </a:ln>
        </p:spPr>
        <p:txBody>
          <a:bodyPr anchorCtr="0" anchor="t" bIns="34275" lIns="68575" spcFirstLastPara="1" rIns="68575" wrap="square" tIns="34275">
            <a:noAutofit/>
          </a:bodyPr>
          <a:lstStyle/>
          <a:p>
            <a:pPr indent="0" lvl="0" marL="0" rtl="0" algn="l">
              <a:lnSpc>
                <a:spcPct val="140000"/>
              </a:lnSpc>
              <a:spcBef>
                <a:spcPts val="1400"/>
              </a:spcBef>
              <a:spcAft>
                <a:spcPts val="0"/>
              </a:spcAft>
              <a:buClr>
                <a:schemeClr val="dk1"/>
              </a:buClr>
              <a:buSzPts val="800"/>
              <a:buFont typeface="Arial"/>
              <a:buNone/>
            </a:pPr>
            <a:r>
              <a:rPr lang="en" sz="2300">
                <a:solidFill>
                  <a:schemeClr val="dk1"/>
                </a:solidFill>
                <a:latin typeface="Roboto"/>
                <a:ea typeface="Roboto"/>
                <a:cs typeface="Roboto"/>
                <a:sym typeface="Roboto"/>
              </a:rPr>
              <a:t>Workflow</a:t>
            </a:r>
            <a:endParaRPr sz="2300">
              <a:solidFill>
                <a:schemeClr val="hlink"/>
              </a:solidFill>
              <a:uFill>
                <a:noFill/>
              </a:uFill>
              <a:latin typeface="Roboto"/>
              <a:ea typeface="Roboto"/>
              <a:cs typeface="Roboto"/>
              <a:sym typeface="Roboto"/>
              <a:hlinkClick r:id="rId3"/>
            </a:endParaRPr>
          </a:p>
          <a:p>
            <a:pPr indent="0" lvl="0" marL="0" rtl="0" algn="l">
              <a:lnSpc>
                <a:spcPct val="115000"/>
              </a:lnSpc>
              <a:spcBef>
                <a:spcPts val="800"/>
              </a:spcBef>
              <a:spcAft>
                <a:spcPts val="0"/>
              </a:spcAft>
              <a:buClr>
                <a:schemeClr val="dk1"/>
              </a:buClr>
              <a:buSzPts val="2100"/>
              <a:buNone/>
            </a:pPr>
            <a:r>
              <a:rPr lang="en">
                <a:solidFill>
                  <a:schemeClr val="dk1"/>
                </a:solidFill>
                <a:latin typeface="Roboto"/>
                <a:ea typeface="Roboto"/>
                <a:cs typeface="Roboto"/>
                <a:sym typeface="Roboto"/>
              </a:rPr>
              <a:t>The </a:t>
            </a:r>
            <a:r>
              <a:rPr lang="en">
                <a:solidFill>
                  <a:srgbClr val="37474F"/>
                </a:solidFill>
                <a:highlight>
                  <a:srgbClr val="EFEFEF"/>
                </a:highlight>
                <a:latin typeface="Roboto Mono"/>
                <a:ea typeface="Roboto Mono"/>
                <a:cs typeface="Roboto Mono"/>
                <a:sym typeface="Roboto Mono"/>
              </a:rPr>
              <a:t>patient-view</a:t>
            </a:r>
            <a:r>
              <a:rPr lang="en">
                <a:solidFill>
                  <a:schemeClr val="dk1"/>
                </a:solidFill>
                <a:latin typeface="Roboto"/>
                <a:ea typeface="Roboto"/>
                <a:cs typeface="Roboto"/>
                <a:sym typeface="Roboto"/>
              </a:rPr>
              <a:t> hook fires when </a:t>
            </a:r>
            <a:endParaRPr>
              <a:solidFill>
                <a:schemeClr val="dk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800"/>
              <a:buFont typeface="Arial"/>
              <a:buNone/>
            </a:pPr>
            <a:r>
              <a:rPr lang="en">
                <a:solidFill>
                  <a:schemeClr val="dk1"/>
                </a:solidFill>
                <a:latin typeface="Roboto"/>
                <a:ea typeface="Roboto"/>
                <a:cs typeface="Roboto"/>
                <a:sym typeface="Roboto"/>
              </a:rPr>
              <a:t>… Isaac to add content.</a:t>
            </a:r>
            <a:endParaRPr>
              <a:solidFill>
                <a:schemeClr val="dk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800"/>
              <a:buFont typeface="Arial"/>
              <a:buNone/>
            </a:pPr>
            <a:r>
              <a:t/>
            </a:r>
            <a:endParaRPr>
              <a:solidFill>
                <a:schemeClr val="dk1"/>
              </a:solidFill>
            </a:endParaRPr>
          </a:p>
          <a:p>
            <a:pPr indent="0" lvl="0" marL="0" rtl="0" algn="l">
              <a:lnSpc>
                <a:spcPct val="90000"/>
              </a:lnSpc>
              <a:spcBef>
                <a:spcPts val="800"/>
              </a:spcBef>
              <a:spcAft>
                <a:spcPts val="1600"/>
              </a:spcAft>
              <a:buClr>
                <a:schemeClr val="dk1"/>
              </a:buClr>
              <a:buSzPts val="21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txBox="1"/>
          <p:nvPr>
            <p:ph type="title"/>
          </p:nvPr>
        </p:nvSpPr>
        <p:spPr>
          <a:xfrm>
            <a:off x="729450" y="1318650"/>
            <a:ext cx="7688700" cy="535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600"/>
              <a:buFont typeface="Calibri"/>
              <a:buNone/>
            </a:pPr>
            <a:r>
              <a:rPr lang="en" sz="3600"/>
              <a:t>order-sign</a:t>
            </a:r>
            <a:endParaRPr sz="3600"/>
          </a:p>
        </p:txBody>
      </p:sp>
      <p:sp>
        <p:nvSpPr>
          <p:cNvPr id="544" name="Google Shape;544;p67"/>
          <p:cNvSpPr txBox="1"/>
          <p:nvPr/>
        </p:nvSpPr>
        <p:spPr>
          <a:xfrm>
            <a:off x="628650" y="2025669"/>
            <a:ext cx="7886700" cy="3263400"/>
          </a:xfrm>
          <a:prstGeom prst="rect">
            <a:avLst/>
          </a:prstGeom>
          <a:noFill/>
          <a:ln>
            <a:noFill/>
          </a:ln>
        </p:spPr>
        <p:txBody>
          <a:bodyPr anchorCtr="0" anchor="t" bIns="34275" lIns="68575" spcFirstLastPara="1" rIns="68575" wrap="square" tIns="34275">
            <a:noAutofit/>
          </a:bodyPr>
          <a:lstStyle/>
          <a:p>
            <a:pPr indent="0" lvl="0" marL="0" marR="0" rtl="0" algn="l">
              <a:lnSpc>
                <a:spcPct val="140000"/>
              </a:lnSpc>
              <a:spcBef>
                <a:spcPts val="1400"/>
              </a:spcBef>
              <a:spcAft>
                <a:spcPts val="0"/>
              </a:spcAft>
              <a:buClr>
                <a:schemeClr val="dk1"/>
              </a:buClr>
              <a:buSzPts val="2300"/>
              <a:buFont typeface="Arial"/>
              <a:buNone/>
            </a:pPr>
            <a:r>
              <a:rPr lang="en" sz="2300">
                <a:solidFill>
                  <a:schemeClr val="dk1"/>
                </a:solidFill>
                <a:latin typeface="Roboto"/>
                <a:ea typeface="Roboto"/>
                <a:cs typeface="Roboto"/>
                <a:sym typeface="Roboto"/>
              </a:rPr>
              <a:t>Workflow</a:t>
            </a:r>
            <a:endParaRPr sz="2300">
              <a:solidFill>
                <a:schemeClr val="hlink"/>
              </a:solidFill>
              <a:uFill>
                <a:noFill/>
              </a:uFill>
              <a:latin typeface="Roboto"/>
              <a:ea typeface="Roboto"/>
              <a:cs typeface="Roboto"/>
              <a:sym typeface="Roboto"/>
              <a:hlinkClick r:id="rId3"/>
            </a:endParaRPr>
          </a:p>
          <a:p>
            <a:pPr indent="0" lvl="0" marL="0" marR="0" rtl="0" algn="l">
              <a:lnSpc>
                <a:spcPct val="115000"/>
              </a:lnSpc>
              <a:spcBef>
                <a:spcPts val="800"/>
              </a:spcBef>
              <a:spcAft>
                <a:spcPts val="0"/>
              </a:spcAft>
              <a:buClr>
                <a:schemeClr val="dk1"/>
              </a:buClr>
              <a:buSzPts val="2100"/>
              <a:buFont typeface="Arial"/>
              <a:buNone/>
            </a:pPr>
            <a:r>
              <a:rPr lang="en" sz="2100">
                <a:solidFill>
                  <a:schemeClr val="dk1"/>
                </a:solidFill>
                <a:latin typeface="Roboto"/>
                <a:ea typeface="Roboto"/>
                <a:cs typeface="Roboto"/>
                <a:sym typeface="Roboto"/>
              </a:rPr>
              <a:t>The </a:t>
            </a:r>
            <a:r>
              <a:rPr lang="en" sz="2100">
                <a:solidFill>
                  <a:srgbClr val="37474F"/>
                </a:solidFill>
                <a:highlight>
                  <a:srgbClr val="EFEFEF"/>
                </a:highlight>
                <a:latin typeface="Roboto Mono"/>
                <a:ea typeface="Roboto Mono"/>
                <a:cs typeface="Roboto Mono"/>
                <a:sym typeface="Roboto Mono"/>
              </a:rPr>
              <a:t>order-sign</a:t>
            </a:r>
            <a:r>
              <a:rPr lang="en" sz="2100">
                <a:solidFill>
                  <a:schemeClr val="dk1"/>
                </a:solidFill>
                <a:latin typeface="Roboto"/>
                <a:ea typeface="Roboto"/>
                <a:cs typeface="Roboto"/>
                <a:sym typeface="Roboto"/>
              </a:rPr>
              <a:t> hook fires when a clinician is ready to sign one or more orders for a patient. </a:t>
            </a:r>
            <a:endParaRPr sz="1100"/>
          </a:p>
          <a:p>
            <a:pPr indent="0" lvl="0" marL="0" marR="0" rtl="0" algn="l">
              <a:lnSpc>
                <a:spcPct val="115000"/>
              </a:lnSpc>
              <a:spcBef>
                <a:spcPts val="800"/>
              </a:spcBef>
              <a:spcAft>
                <a:spcPts val="0"/>
              </a:spcAft>
              <a:buClr>
                <a:schemeClr val="dk1"/>
              </a:buClr>
              <a:buSzPts val="2100"/>
              <a:buFont typeface="Arial"/>
              <a:buNone/>
            </a:pPr>
            <a:r>
              <a:rPr lang="en" sz="2100">
                <a:solidFill>
                  <a:schemeClr val="dk1"/>
                </a:solidFill>
                <a:latin typeface="Roboto"/>
                <a:ea typeface="Roboto"/>
                <a:cs typeface="Roboto"/>
                <a:sym typeface="Roboto"/>
              </a:rPr>
              <a:t>The context contains all order details but has not yet been signed and still exists in a draft status. Use this hook when your service requires all order details, and the clinician will accept recommended changes.</a:t>
            </a:r>
            <a:endParaRPr sz="1100"/>
          </a:p>
          <a:p>
            <a:pPr indent="0" lvl="0" marL="0" marR="0" rtl="0" algn="l">
              <a:lnSpc>
                <a:spcPct val="115000"/>
              </a:lnSpc>
              <a:spcBef>
                <a:spcPts val="800"/>
              </a:spcBef>
              <a:spcAft>
                <a:spcPts val="0"/>
              </a:spcAft>
              <a:buClr>
                <a:schemeClr val="dk1"/>
              </a:buClr>
              <a:buSzPts val="2100"/>
              <a:buFont typeface="Arial"/>
              <a:buNone/>
            </a:pPr>
            <a:r>
              <a:rPr lang="en" sz="2100">
                <a:solidFill>
                  <a:schemeClr val="dk1"/>
                </a:solidFill>
                <a:latin typeface="Roboto"/>
                <a:ea typeface="Roboto"/>
                <a:cs typeface="Roboto"/>
                <a:sym typeface="Roboto"/>
              </a:rPr>
              <a:t>This hook is intended to replace (deprecate) the </a:t>
            </a:r>
            <a:r>
              <a:rPr lang="en" sz="2100">
                <a:solidFill>
                  <a:srgbClr val="37474F"/>
                </a:solidFill>
                <a:highlight>
                  <a:srgbClr val="EFEFEF"/>
                </a:highlight>
                <a:latin typeface="Roboto Mono"/>
                <a:ea typeface="Roboto Mono"/>
                <a:cs typeface="Roboto Mono"/>
                <a:sym typeface="Roboto Mono"/>
              </a:rPr>
              <a:t>medication-prescribe</a:t>
            </a:r>
            <a:r>
              <a:rPr lang="en" sz="2100">
                <a:solidFill>
                  <a:schemeClr val="dk1"/>
                </a:solidFill>
                <a:latin typeface="Roboto"/>
                <a:ea typeface="Roboto"/>
                <a:cs typeface="Roboto"/>
                <a:sym typeface="Roboto"/>
              </a:rPr>
              <a:t> and </a:t>
            </a:r>
            <a:r>
              <a:rPr lang="en" sz="2100">
                <a:solidFill>
                  <a:srgbClr val="37474F"/>
                </a:solidFill>
                <a:highlight>
                  <a:srgbClr val="EFEFEF"/>
                </a:highlight>
                <a:latin typeface="Roboto Mono"/>
                <a:ea typeface="Roboto Mono"/>
                <a:cs typeface="Roboto Mono"/>
                <a:sym typeface="Roboto Mono"/>
              </a:rPr>
              <a:t>order-review</a:t>
            </a:r>
            <a:r>
              <a:rPr lang="en" sz="2100">
                <a:solidFill>
                  <a:srgbClr val="37474F"/>
                </a:solidFill>
                <a:latin typeface="Roboto Mono"/>
                <a:ea typeface="Roboto Mono"/>
                <a:cs typeface="Roboto Mono"/>
                <a:sym typeface="Roboto Mono"/>
              </a:rPr>
              <a:t> </a:t>
            </a:r>
            <a:r>
              <a:rPr lang="en" sz="2100">
                <a:solidFill>
                  <a:schemeClr val="dk1"/>
                </a:solidFill>
                <a:latin typeface="Roboto"/>
                <a:ea typeface="Roboto"/>
                <a:cs typeface="Roboto"/>
                <a:sym typeface="Roboto"/>
              </a:rPr>
              <a:t>hooks.</a:t>
            </a:r>
            <a:endParaRPr sz="1100"/>
          </a:p>
          <a:p>
            <a:pPr indent="0" lvl="0" marL="0" marR="0" rtl="0" algn="l">
              <a:lnSpc>
                <a:spcPct val="115000"/>
              </a:lnSpc>
              <a:spcBef>
                <a:spcPts val="800"/>
              </a:spcBef>
              <a:spcAft>
                <a:spcPts val="0"/>
              </a:spcAft>
              <a:buClr>
                <a:schemeClr val="dk1"/>
              </a:buClr>
              <a:buSzPts val="2100"/>
              <a:buFont typeface="Arial"/>
              <a:buNone/>
            </a:pPr>
            <a:r>
              <a:t/>
            </a:r>
            <a:endParaRPr sz="2100">
              <a:solidFill>
                <a:schemeClr val="dk1"/>
              </a:solidFill>
              <a:latin typeface="Roboto"/>
              <a:ea typeface="Roboto"/>
              <a:cs typeface="Roboto"/>
              <a:sym typeface="Roboto"/>
            </a:endParaRPr>
          </a:p>
          <a:p>
            <a:pPr indent="0" lvl="0" marL="0" marR="0" rtl="0" algn="l">
              <a:lnSpc>
                <a:spcPct val="115000"/>
              </a:lnSpc>
              <a:spcBef>
                <a:spcPts val="800"/>
              </a:spcBef>
              <a:spcAft>
                <a:spcPts val="0"/>
              </a:spcAft>
              <a:buClr>
                <a:schemeClr val="dk1"/>
              </a:buClr>
              <a:buSzPts val="2100"/>
              <a:buFont typeface="Arial"/>
              <a:buNone/>
            </a:pPr>
            <a:r>
              <a:t/>
            </a:r>
            <a:endParaRPr sz="2100">
              <a:solidFill>
                <a:schemeClr val="dk1"/>
              </a:solidFill>
              <a:latin typeface="Calibri"/>
              <a:ea typeface="Calibri"/>
              <a:cs typeface="Calibri"/>
              <a:sym typeface="Calibri"/>
            </a:endParaRPr>
          </a:p>
          <a:p>
            <a:pPr indent="0" lvl="0" marL="0" marR="0" rtl="0" algn="l">
              <a:lnSpc>
                <a:spcPct val="90000"/>
              </a:lnSpc>
              <a:spcBef>
                <a:spcPts val="800"/>
              </a:spcBef>
              <a:spcAft>
                <a:spcPts val="1600"/>
              </a:spcAft>
              <a:buClr>
                <a:schemeClr val="dk1"/>
              </a:buClr>
              <a:buSzPts val="2100"/>
              <a:buFont typeface="Arial"/>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8"/>
          <p:cNvSpPr txBox="1"/>
          <p:nvPr>
            <p:ph type="title"/>
          </p:nvPr>
        </p:nvSpPr>
        <p:spPr>
          <a:xfrm>
            <a:off x="729450" y="1318650"/>
            <a:ext cx="7688700" cy="535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600"/>
              <a:buFont typeface="Calibri"/>
              <a:buNone/>
            </a:pPr>
            <a:r>
              <a:rPr lang="en" sz="3600"/>
              <a:t>encounter-start</a:t>
            </a:r>
            <a:endParaRPr sz="3600"/>
          </a:p>
        </p:txBody>
      </p:sp>
      <p:sp>
        <p:nvSpPr>
          <p:cNvPr id="551" name="Google Shape;551;p68"/>
          <p:cNvSpPr txBox="1"/>
          <p:nvPr>
            <p:ph idx="1" type="body"/>
          </p:nvPr>
        </p:nvSpPr>
        <p:spPr>
          <a:xfrm>
            <a:off x="729450" y="2078875"/>
            <a:ext cx="7688700" cy="2261100"/>
          </a:xfrm>
          <a:prstGeom prst="rect">
            <a:avLst/>
          </a:prstGeom>
          <a:noFill/>
          <a:ln>
            <a:noFill/>
          </a:ln>
        </p:spPr>
        <p:txBody>
          <a:bodyPr anchorCtr="0" anchor="t" bIns="34275" lIns="68575" spcFirstLastPara="1" rIns="68575" wrap="square" tIns="34275">
            <a:noAutofit/>
          </a:bodyPr>
          <a:lstStyle/>
          <a:p>
            <a:pPr indent="0" lvl="0" marL="0" rtl="0" algn="l">
              <a:lnSpc>
                <a:spcPct val="140000"/>
              </a:lnSpc>
              <a:spcBef>
                <a:spcPts val="1400"/>
              </a:spcBef>
              <a:spcAft>
                <a:spcPts val="0"/>
              </a:spcAft>
              <a:buClr>
                <a:schemeClr val="dk1"/>
              </a:buClr>
              <a:buSzPts val="2300"/>
              <a:buNone/>
            </a:pPr>
            <a:r>
              <a:rPr lang="en" sz="2300">
                <a:solidFill>
                  <a:schemeClr val="dk1"/>
                </a:solidFill>
                <a:latin typeface="Roboto"/>
                <a:ea typeface="Roboto"/>
                <a:cs typeface="Roboto"/>
                <a:sym typeface="Roboto"/>
              </a:rPr>
              <a:t>Workflow</a:t>
            </a:r>
            <a:endParaRPr sz="2300">
              <a:solidFill>
                <a:schemeClr val="hlink"/>
              </a:solidFill>
              <a:uFill>
                <a:noFill/>
              </a:uFill>
              <a:latin typeface="Roboto"/>
              <a:ea typeface="Roboto"/>
              <a:cs typeface="Roboto"/>
              <a:sym typeface="Roboto"/>
              <a:hlinkClick r:id="rId3"/>
            </a:endParaRPr>
          </a:p>
          <a:p>
            <a:pPr indent="0" lvl="0" marL="0" rtl="0" algn="l">
              <a:lnSpc>
                <a:spcPct val="115000"/>
              </a:lnSpc>
              <a:spcBef>
                <a:spcPts val="800"/>
              </a:spcBef>
              <a:spcAft>
                <a:spcPts val="0"/>
              </a:spcAft>
              <a:buClr>
                <a:schemeClr val="dk1"/>
              </a:buClr>
              <a:buSzPts val="2100"/>
              <a:buNone/>
            </a:pPr>
            <a:r>
              <a:rPr lang="en">
                <a:solidFill>
                  <a:schemeClr val="dk1"/>
                </a:solidFill>
                <a:latin typeface="Roboto"/>
                <a:ea typeface="Roboto"/>
                <a:cs typeface="Roboto"/>
                <a:sym typeface="Roboto"/>
              </a:rPr>
              <a:t>The </a:t>
            </a:r>
            <a:r>
              <a:rPr lang="en">
                <a:solidFill>
                  <a:srgbClr val="37474F"/>
                </a:solidFill>
                <a:highlight>
                  <a:srgbClr val="EFEFEF"/>
                </a:highlight>
                <a:latin typeface="Roboto Mono"/>
                <a:ea typeface="Roboto Mono"/>
                <a:cs typeface="Roboto Mono"/>
                <a:sym typeface="Roboto Mono"/>
              </a:rPr>
              <a:t>encounter-start</a:t>
            </a:r>
            <a:r>
              <a:rPr lang="en">
                <a:solidFill>
                  <a:schemeClr val="dk1"/>
                </a:solidFill>
                <a:latin typeface="Roboto"/>
                <a:ea typeface="Roboto"/>
                <a:cs typeface="Roboto"/>
                <a:sym typeface="Roboto"/>
              </a:rPr>
              <a:t> hook fires when the user is initiating a new encounter, at admission or patient check-in.  This hook fires multiple times for the same encounter as each user becomes engaged such that cards are available when decisions are being made about what actions are going to occur during this encounter.</a:t>
            </a:r>
            <a:endParaRPr>
              <a:solidFill>
                <a:schemeClr val="dk1"/>
              </a:solidFill>
              <a:latin typeface="Roboto"/>
              <a:ea typeface="Roboto"/>
              <a:cs typeface="Roboto"/>
              <a:sym typeface="Roboto"/>
            </a:endParaRPr>
          </a:p>
          <a:p>
            <a:pPr indent="0" lvl="0" marL="0" rtl="0" algn="l">
              <a:lnSpc>
                <a:spcPct val="115000"/>
              </a:lnSpc>
              <a:spcBef>
                <a:spcPts val="800"/>
              </a:spcBef>
              <a:spcAft>
                <a:spcPts val="800"/>
              </a:spcAft>
              <a:buClr>
                <a:schemeClr val="dk1"/>
              </a:buClr>
              <a:buSzPts val="1400"/>
              <a:buNone/>
            </a:pPr>
            <a:r>
              <a:rPr i="1" lang="en" sz="1400">
                <a:solidFill>
                  <a:schemeClr val="dk1"/>
                </a:solidFill>
                <a:latin typeface="Roboto"/>
                <a:ea typeface="Roboto"/>
                <a:cs typeface="Roboto"/>
                <a:sym typeface="Roboto"/>
              </a:rPr>
              <a:t>Notably, this hook is used by the Da Vinci Coverage Requirements Discovery IG.</a:t>
            </a:r>
            <a:r>
              <a:rPr i="1" lang="en">
                <a:solidFill>
                  <a:schemeClr val="dk1"/>
                </a:solidFill>
                <a:latin typeface="Roboto"/>
                <a:ea typeface="Roboto"/>
                <a:cs typeface="Roboto"/>
                <a:sym typeface="Roboto"/>
              </a:rPr>
              <a:t> </a:t>
            </a:r>
            <a:endParaRPr i="1">
              <a:solidFill>
                <a:schemeClr val="dk1"/>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9"/>
          <p:cNvSpPr txBox="1"/>
          <p:nvPr>
            <p:ph type="title"/>
          </p:nvPr>
        </p:nvSpPr>
        <p:spPr>
          <a:xfrm>
            <a:off x="729450" y="1318650"/>
            <a:ext cx="7688700" cy="535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3600"/>
              <a:buFont typeface="Calibri"/>
              <a:buNone/>
            </a:pPr>
            <a:r>
              <a:rPr lang="en" sz="3600"/>
              <a:t>encounter-discharge</a:t>
            </a:r>
            <a:endParaRPr sz="3600"/>
          </a:p>
        </p:txBody>
      </p:sp>
      <p:sp>
        <p:nvSpPr>
          <p:cNvPr id="558" name="Google Shape;558;p69"/>
          <p:cNvSpPr txBox="1"/>
          <p:nvPr>
            <p:ph idx="1" type="body"/>
          </p:nvPr>
        </p:nvSpPr>
        <p:spPr>
          <a:xfrm>
            <a:off x="729450" y="2078875"/>
            <a:ext cx="7688700" cy="2261100"/>
          </a:xfrm>
          <a:prstGeom prst="rect">
            <a:avLst/>
          </a:prstGeom>
          <a:noFill/>
          <a:ln>
            <a:noFill/>
          </a:ln>
        </p:spPr>
        <p:txBody>
          <a:bodyPr anchorCtr="0" anchor="t" bIns="34275" lIns="68575" spcFirstLastPara="1" rIns="68575" wrap="square" tIns="34275">
            <a:noAutofit/>
          </a:bodyPr>
          <a:lstStyle/>
          <a:p>
            <a:pPr indent="0" lvl="0" marL="0" rtl="0" algn="l">
              <a:lnSpc>
                <a:spcPct val="140000"/>
              </a:lnSpc>
              <a:spcBef>
                <a:spcPts val="1400"/>
              </a:spcBef>
              <a:spcAft>
                <a:spcPts val="0"/>
              </a:spcAft>
              <a:buClr>
                <a:schemeClr val="dk1"/>
              </a:buClr>
              <a:buSzPts val="2300"/>
              <a:buNone/>
            </a:pPr>
            <a:r>
              <a:rPr lang="en" sz="2300">
                <a:solidFill>
                  <a:schemeClr val="dk1"/>
                </a:solidFill>
                <a:latin typeface="Roboto"/>
                <a:ea typeface="Roboto"/>
                <a:cs typeface="Roboto"/>
                <a:sym typeface="Roboto"/>
              </a:rPr>
              <a:t>Workflow</a:t>
            </a:r>
            <a:endParaRPr sz="2300">
              <a:solidFill>
                <a:schemeClr val="hlink"/>
              </a:solidFill>
              <a:uFill>
                <a:noFill/>
              </a:uFill>
              <a:latin typeface="Roboto"/>
              <a:ea typeface="Roboto"/>
              <a:cs typeface="Roboto"/>
              <a:sym typeface="Roboto"/>
              <a:hlinkClick r:id="rId3"/>
            </a:endParaRPr>
          </a:p>
          <a:p>
            <a:pPr indent="0" lvl="0" marL="0" rtl="0" algn="l">
              <a:lnSpc>
                <a:spcPct val="115000"/>
              </a:lnSpc>
              <a:spcBef>
                <a:spcPts val="800"/>
              </a:spcBef>
              <a:spcAft>
                <a:spcPts val="0"/>
              </a:spcAft>
              <a:buClr>
                <a:schemeClr val="dk1"/>
              </a:buClr>
              <a:buSzPts val="2100"/>
              <a:buNone/>
            </a:pPr>
            <a:r>
              <a:rPr lang="en">
                <a:solidFill>
                  <a:schemeClr val="dk1"/>
                </a:solidFill>
                <a:latin typeface="Roboto"/>
                <a:ea typeface="Roboto"/>
                <a:cs typeface="Roboto"/>
                <a:sym typeface="Roboto"/>
              </a:rPr>
              <a:t>The </a:t>
            </a:r>
            <a:r>
              <a:rPr lang="en">
                <a:solidFill>
                  <a:srgbClr val="37474F"/>
                </a:solidFill>
                <a:highlight>
                  <a:srgbClr val="EFEFEF"/>
                </a:highlight>
                <a:latin typeface="Roboto Mono"/>
                <a:ea typeface="Roboto Mono"/>
                <a:cs typeface="Roboto Mono"/>
                <a:sym typeface="Roboto Mono"/>
              </a:rPr>
              <a:t>encounter-discharge</a:t>
            </a:r>
            <a:r>
              <a:rPr lang="en">
                <a:solidFill>
                  <a:schemeClr val="dk1"/>
                </a:solidFill>
                <a:latin typeface="Roboto"/>
                <a:ea typeface="Roboto"/>
                <a:cs typeface="Roboto"/>
                <a:sym typeface="Roboto"/>
              </a:rPr>
              <a:t> hook fires when the user performing the discharge process, typically for an inpatient encounter. </a:t>
            </a:r>
            <a:endParaRPr>
              <a:solidFill>
                <a:schemeClr val="dk1"/>
              </a:solidFill>
              <a:latin typeface="Roboto"/>
              <a:ea typeface="Roboto"/>
              <a:cs typeface="Roboto"/>
              <a:sym typeface="Roboto"/>
            </a:endParaRPr>
          </a:p>
          <a:p>
            <a:pPr indent="0" lvl="0" marL="0" rtl="0" algn="l">
              <a:lnSpc>
                <a:spcPct val="115000"/>
              </a:lnSpc>
              <a:spcBef>
                <a:spcPts val="800"/>
              </a:spcBef>
              <a:spcAft>
                <a:spcPts val="0"/>
              </a:spcAft>
              <a:buClr>
                <a:schemeClr val="dk1"/>
              </a:buClr>
              <a:buSzPts val="2100"/>
              <a:buNone/>
            </a:pPr>
            <a:r>
              <a:rPr lang="en">
                <a:solidFill>
                  <a:schemeClr val="dk1"/>
                </a:solidFill>
                <a:latin typeface="Roboto"/>
                <a:ea typeface="Roboto"/>
                <a:cs typeface="Roboto"/>
                <a:sym typeface="Roboto"/>
              </a:rPr>
              <a:t>This hook enables services to provide guidance if the discharge is appropriate, to verify discharge medications, to check for continuity of care planning, to ensure necessary documentation is present for discharge processing, etc.</a:t>
            </a:r>
            <a:endParaRPr>
              <a:solidFill>
                <a:schemeClr val="dk1"/>
              </a:solidFill>
              <a:latin typeface="Roboto"/>
              <a:ea typeface="Roboto"/>
              <a:cs typeface="Roboto"/>
              <a:sym typeface="Roboto"/>
            </a:endParaRPr>
          </a:p>
          <a:p>
            <a:pPr indent="0" lvl="0" marL="0" rtl="0" algn="l">
              <a:lnSpc>
                <a:spcPct val="115000"/>
              </a:lnSpc>
              <a:spcBef>
                <a:spcPts val="800"/>
              </a:spcBef>
              <a:spcAft>
                <a:spcPts val="800"/>
              </a:spcAft>
              <a:buClr>
                <a:schemeClr val="dk1"/>
              </a:buClr>
              <a:buSzPts val="1400"/>
              <a:buNone/>
            </a:pPr>
            <a:r>
              <a:rPr i="1" lang="en" sz="1400">
                <a:solidFill>
                  <a:schemeClr val="dk1"/>
                </a:solidFill>
                <a:latin typeface="Roboto"/>
                <a:ea typeface="Roboto"/>
                <a:cs typeface="Roboto"/>
                <a:sym typeface="Roboto"/>
              </a:rPr>
              <a:t>Notably, this hook is used by the Da Vinci Coverage Requirements Discovery IG.</a:t>
            </a:r>
            <a:r>
              <a:rPr i="1" lang="en">
                <a:solidFill>
                  <a:schemeClr val="dk1"/>
                </a:solidFill>
                <a:latin typeface="Roboto"/>
                <a:ea typeface="Roboto"/>
                <a:cs typeface="Roboto"/>
                <a:sym typeface="Roboto"/>
              </a:rPr>
              <a:t> </a:t>
            </a:r>
            <a:endParaRPr i="1">
              <a:solidFill>
                <a:schemeClr val="dk1"/>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70"/>
          <p:cNvPicPr preferRelativeResize="0"/>
          <p:nvPr/>
        </p:nvPicPr>
        <p:blipFill rotWithShape="1">
          <a:blip r:embed="rId3">
            <a:alphaModFix/>
          </a:blip>
          <a:srcRect b="0" l="0" r="0" t="0"/>
          <a:stretch/>
        </p:blipFill>
        <p:spPr>
          <a:xfrm>
            <a:off x="2910253" y="1671638"/>
            <a:ext cx="6233746" cy="3376612"/>
          </a:xfrm>
          <a:prstGeom prst="rect">
            <a:avLst/>
          </a:prstGeom>
          <a:noFill/>
          <a:ln>
            <a:noFill/>
          </a:ln>
        </p:spPr>
      </p:pic>
      <p:sp>
        <p:nvSpPr>
          <p:cNvPr id="564" name="Google Shape;564;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Catálogo de hooks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p71"/>
          <p:cNvPicPr preferRelativeResize="0"/>
          <p:nvPr/>
        </p:nvPicPr>
        <p:blipFill rotWithShape="1">
          <a:blip r:embed="rId3">
            <a:alphaModFix/>
          </a:blip>
          <a:srcRect b="0" l="0" r="0" t="0"/>
          <a:stretch/>
        </p:blipFill>
        <p:spPr>
          <a:xfrm>
            <a:off x="1268015" y="2943117"/>
            <a:ext cx="6607969" cy="2228850"/>
          </a:xfrm>
          <a:prstGeom prst="rect">
            <a:avLst/>
          </a:prstGeom>
          <a:noFill/>
          <a:ln>
            <a:noFill/>
          </a:ln>
        </p:spPr>
      </p:pic>
      <p:pic>
        <p:nvPicPr>
          <p:cNvPr descr="Health app, healthcare app, medical app, mobile, mobile app icon" id="570" name="Google Shape;570;p71"/>
          <p:cNvPicPr preferRelativeResize="0"/>
          <p:nvPr/>
        </p:nvPicPr>
        <p:blipFill rotWithShape="1">
          <a:blip r:embed="rId4">
            <a:alphaModFix/>
          </a:blip>
          <a:srcRect b="0" l="0" r="0" t="0"/>
          <a:stretch/>
        </p:blipFill>
        <p:spPr>
          <a:xfrm>
            <a:off x="1596628" y="1814788"/>
            <a:ext cx="1002999" cy="1002999"/>
          </a:xfrm>
          <a:prstGeom prst="rect">
            <a:avLst/>
          </a:prstGeom>
          <a:noFill/>
          <a:ln>
            <a:noFill/>
          </a:ln>
        </p:spPr>
      </p:pic>
      <p:pic>
        <p:nvPicPr>
          <p:cNvPr descr="logo" id="571" name="Google Shape;571;p71"/>
          <p:cNvPicPr preferRelativeResize="0"/>
          <p:nvPr/>
        </p:nvPicPr>
        <p:blipFill rotWithShape="1">
          <a:blip r:embed="rId5">
            <a:alphaModFix/>
          </a:blip>
          <a:srcRect b="0" l="0" r="0" t="0"/>
          <a:stretch/>
        </p:blipFill>
        <p:spPr>
          <a:xfrm>
            <a:off x="6836569" y="1788951"/>
            <a:ext cx="871538" cy="957263"/>
          </a:xfrm>
          <a:prstGeom prst="rect">
            <a:avLst/>
          </a:prstGeom>
          <a:noFill/>
          <a:ln>
            <a:noFill/>
          </a:ln>
        </p:spPr>
      </p:pic>
      <p:cxnSp>
        <p:nvCxnSpPr>
          <p:cNvPr id="572" name="Google Shape;572;p71"/>
          <p:cNvCxnSpPr/>
          <p:nvPr/>
        </p:nvCxnSpPr>
        <p:spPr>
          <a:xfrm>
            <a:off x="2843213" y="2005013"/>
            <a:ext cx="3729000" cy="0"/>
          </a:xfrm>
          <a:prstGeom prst="straightConnector1">
            <a:avLst/>
          </a:prstGeom>
          <a:noFill/>
          <a:ln cap="flat" cmpd="sng" w="9525">
            <a:solidFill>
              <a:schemeClr val="accent1"/>
            </a:solidFill>
            <a:prstDash val="solid"/>
            <a:miter lim="800000"/>
            <a:headEnd len="sm" w="sm" type="none"/>
            <a:tailEnd len="med" w="med" type="triangle"/>
          </a:ln>
        </p:spPr>
      </p:cxnSp>
      <p:cxnSp>
        <p:nvCxnSpPr>
          <p:cNvPr id="573" name="Google Shape;573;p71"/>
          <p:cNvCxnSpPr/>
          <p:nvPr/>
        </p:nvCxnSpPr>
        <p:spPr>
          <a:xfrm rot="10800000">
            <a:off x="2843250" y="2609850"/>
            <a:ext cx="3729000" cy="0"/>
          </a:xfrm>
          <a:prstGeom prst="straightConnector1">
            <a:avLst/>
          </a:prstGeom>
          <a:noFill/>
          <a:ln cap="flat" cmpd="sng" w="9525">
            <a:solidFill>
              <a:schemeClr val="accent1"/>
            </a:solidFill>
            <a:prstDash val="solid"/>
            <a:miter lim="800000"/>
            <a:headEnd len="sm" w="sm" type="none"/>
            <a:tailEnd len="med" w="med" type="triangle"/>
          </a:ln>
        </p:spPr>
      </p:cxnSp>
      <p:sp>
        <p:nvSpPr>
          <p:cNvPr id="574" name="Google Shape;574;p71"/>
          <p:cNvSpPr txBox="1"/>
          <p:nvPr>
            <p:ph type="title"/>
          </p:nvPr>
        </p:nvSpPr>
        <p:spPr>
          <a:xfrm>
            <a:off x="471900" y="662525"/>
            <a:ext cx="8222100" cy="76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CDS Hooks discovery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pic>
        <p:nvPicPr>
          <p:cNvPr id="118" name="Google Shape;118;p18"/>
          <p:cNvPicPr preferRelativeResize="0"/>
          <p:nvPr/>
        </p:nvPicPr>
        <p:blipFill>
          <a:blip r:embed="rId3">
            <a:alphaModFix/>
          </a:blip>
          <a:stretch>
            <a:fillRect/>
          </a:stretch>
        </p:blipFill>
        <p:spPr>
          <a:xfrm>
            <a:off x="152400" y="2801825"/>
            <a:ext cx="8839201" cy="1552946"/>
          </a:xfrm>
          <a:prstGeom prst="rect">
            <a:avLst/>
          </a:prstGeom>
          <a:noFill/>
          <a:ln>
            <a:noFill/>
          </a:ln>
        </p:spPr>
      </p:pic>
      <p:sp>
        <p:nvSpPr>
          <p:cNvPr id="119" name="Google Shape;119;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Fluxograma;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72"/>
          <p:cNvPicPr preferRelativeResize="0"/>
          <p:nvPr/>
        </p:nvPicPr>
        <p:blipFill rotWithShape="1">
          <a:blip r:embed="rId3">
            <a:alphaModFix/>
          </a:blip>
          <a:srcRect b="0" l="0" r="0" t="0"/>
          <a:stretch/>
        </p:blipFill>
        <p:spPr>
          <a:xfrm>
            <a:off x="2578949" y="1782212"/>
            <a:ext cx="6115051" cy="3312319"/>
          </a:xfrm>
          <a:prstGeom prst="rect">
            <a:avLst/>
          </a:prstGeom>
          <a:noFill/>
          <a:ln>
            <a:noFill/>
          </a:ln>
        </p:spPr>
      </p:pic>
      <p:sp>
        <p:nvSpPr>
          <p:cNvPr id="580" name="Google Shape;580;p72"/>
          <p:cNvSpPr/>
          <p:nvPr/>
        </p:nvSpPr>
        <p:spPr>
          <a:xfrm>
            <a:off x="3175724" y="4513625"/>
            <a:ext cx="4921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https://github.com/cds-hooks/docs/tree/master/docs/hooks</a:t>
            </a:r>
            <a:endParaRPr sz="1400">
              <a:solidFill>
                <a:schemeClr val="dk1"/>
              </a:solidFill>
              <a:latin typeface="Calibri"/>
              <a:ea typeface="Calibri"/>
              <a:cs typeface="Calibri"/>
              <a:sym typeface="Calibri"/>
            </a:endParaRPr>
          </a:p>
        </p:txBody>
      </p:sp>
      <p:sp>
        <p:nvSpPr>
          <p:cNvPr id="581" name="Google Shape;581;p7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Documentação disponível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3"/>
          <p:cNvSpPr/>
          <p:nvPr/>
        </p:nvSpPr>
        <p:spPr>
          <a:xfrm>
            <a:off x="2526265" y="871084"/>
            <a:ext cx="1292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Roboto"/>
                <a:ea typeface="Roboto"/>
                <a:cs typeface="Roboto"/>
                <a:sym typeface="Roboto"/>
              </a:rPr>
              <a:t>CDC Guideline</a:t>
            </a:r>
            <a:endParaRPr b="0" i="0" sz="1400">
              <a:solidFill>
                <a:schemeClr val="dk1"/>
              </a:solidFill>
              <a:latin typeface="Roboto"/>
              <a:ea typeface="Roboto"/>
              <a:cs typeface="Roboto"/>
              <a:sym typeface="Roboto"/>
            </a:endParaRPr>
          </a:p>
        </p:txBody>
      </p:sp>
      <p:pic>
        <p:nvPicPr>
          <p:cNvPr id="587" name="Google Shape;587;p73"/>
          <p:cNvPicPr preferRelativeResize="0"/>
          <p:nvPr/>
        </p:nvPicPr>
        <p:blipFill rotWithShape="1">
          <a:blip r:embed="rId3">
            <a:alphaModFix/>
          </a:blip>
          <a:srcRect b="0" l="0" r="0" t="0"/>
          <a:stretch/>
        </p:blipFill>
        <p:spPr>
          <a:xfrm>
            <a:off x="2430904" y="1698682"/>
            <a:ext cx="6780768" cy="3672916"/>
          </a:xfrm>
          <a:prstGeom prst="rect">
            <a:avLst/>
          </a:prstGeom>
          <a:noFill/>
          <a:ln>
            <a:noFill/>
          </a:ln>
        </p:spPr>
      </p:pic>
      <p:sp>
        <p:nvSpPr>
          <p:cNvPr id="588" name="Google Shape;588;p7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Guia de implementação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id="593" name="Google Shape;593;p74"/>
          <p:cNvPicPr preferRelativeResize="0"/>
          <p:nvPr/>
        </p:nvPicPr>
        <p:blipFill rotWithShape="1">
          <a:blip r:embed="rId3">
            <a:alphaModFix/>
          </a:blip>
          <a:srcRect b="0" l="0" r="0" t="0"/>
          <a:stretch/>
        </p:blipFill>
        <p:spPr>
          <a:xfrm>
            <a:off x="2599626" y="1701410"/>
            <a:ext cx="6544378" cy="3544869"/>
          </a:xfrm>
          <a:prstGeom prst="rect">
            <a:avLst/>
          </a:prstGeom>
          <a:noFill/>
          <a:ln>
            <a:noFill/>
          </a:ln>
        </p:spPr>
      </p:pic>
      <p:sp>
        <p:nvSpPr>
          <p:cNvPr id="594" name="Google Shape;594;p74"/>
          <p:cNvSpPr/>
          <p:nvPr/>
        </p:nvSpPr>
        <p:spPr>
          <a:xfrm>
            <a:off x="229200" y="3513900"/>
            <a:ext cx="3724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u="sng">
                <a:solidFill>
                  <a:schemeClr val="dk1"/>
                </a:solidFill>
                <a:latin typeface="Calibri"/>
                <a:ea typeface="Calibri"/>
                <a:cs typeface="Calibri"/>
                <a:sym typeface="Calibri"/>
                <a:hlinkClick r:id="rId4">
                  <a:extLst>
                    <a:ext uri="{A12FA001-AC4F-418D-AE19-62706E023703}">
                      <ahyp:hlinkClr val="tx"/>
                    </a:ext>
                  </a:extLst>
                </a:hlinkClick>
              </a:rPr>
              <a:t>http://build.fhir.org/ig/cqframework/opioid-cds/</a:t>
            </a:r>
            <a:endParaRPr sz="1400">
              <a:solidFill>
                <a:schemeClr val="dk1"/>
              </a:solidFill>
              <a:latin typeface="Calibri"/>
              <a:ea typeface="Calibri"/>
              <a:cs typeface="Calibri"/>
              <a:sym typeface="Calibri"/>
            </a:endParaRPr>
          </a:p>
        </p:txBody>
      </p:sp>
      <p:sp>
        <p:nvSpPr>
          <p:cNvPr id="595" name="Google Shape;595;p7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Guia de implementação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75"/>
          <p:cNvPicPr preferRelativeResize="0"/>
          <p:nvPr/>
        </p:nvPicPr>
        <p:blipFill rotWithShape="1">
          <a:blip r:embed="rId3">
            <a:alphaModFix/>
          </a:blip>
          <a:srcRect b="0" l="0" r="0" t="0"/>
          <a:stretch/>
        </p:blipFill>
        <p:spPr>
          <a:xfrm>
            <a:off x="1554956" y="1694653"/>
            <a:ext cx="6065044" cy="3400425"/>
          </a:xfrm>
          <a:prstGeom prst="rect">
            <a:avLst/>
          </a:prstGeom>
          <a:noFill/>
          <a:ln>
            <a:noFill/>
          </a:ln>
        </p:spPr>
      </p:pic>
      <p:sp>
        <p:nvSpPr>
          <p:cNvPr id="601" name="Google Shape;601;p7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Clinical Quality Framework</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76"/>
          <p:cNvSpPr txBox="1"/>
          <p:nvPr/>
        </p:nvSpPr>
        <p:spPr>
          <a:xfrm>
            <a:off x="1127369" y="1784474"/>
            <a:ext cx="6889200" cy="1146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en" sz="1400">
                <a:solidFill>
                  <a:schemeClr val="dk1"/>
                </a:solidFill>
                <a:latin typeface="Calibri"/>
                <a:ea typeface="Calibri"/>
                <a:cs typeface="Calibri"/>
                <a:sym typeface="Calibri"/>
              </a:rPr>
              <a:t>CQL</a:t>
            </a:r>
            <a:endParaRPr sz="1400">
              <a:solidFill>
                <a:schemeClr val="dk1"/>
              </a:solidFill>
              <a:latin typeface="Calibri"/>
              <a:ea typeface="Calibri"/>
              <a:cs typeface="Calibri"/>
              <a:sym typeface="Calibri"/>
            </a:endParaRPr>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Clinical Quality Language</a:t>
            </a:r>
            <a:endParaRPr sz="1100"/>
          </a:p>
          <a:p>
            <a:pPr indent="-215900" lvl="1" marL="558800" marR="0" rtl="0" algn="l">
              <a:spcBef>
                <a:spcPts val="0"/>
              </a:spcBef>
              <a:spcAft>
                <a:spcPts val="0"/>
              </a:spcAft>
              <a:buClr>
                <a:schemeClr val="dk1"/>
              </a:buClr>
              <a:buSzPts val="1400"/>
              <a:buFont typeface="Arial"/>
              <a:buChar char="•"/>
            </a:pPr>
            <a:r>
              <a:rPr b="0" i="0" lang="en" sz="1400" u="none" cap="none" strike="noStrike">
                <a:solidFill>
                  <a:schemeClr val="dk1"/>
                </a:solidFill>
                <a:latin typeface="Calibri"/>
                <a:ea typeface="Calibri"/>
                <a:cs typeface="Calibri"/>
                <a:sym typeface="Calibri"/>
              </a:rPr>
              <a:t>DSL para Qualidade Clínica.</a:t>
            </a:r>
            <a:endParaRPr sz="1100"/>
          </a:p>
          <a:p>
            <a:pPr indent="-215900" lvl="0" marL="215900" marR="0" rtl="0" algn="l">
              <a:spcBef>
                <a:spcPts val="0"/>
              </a:spcBef>
              <a:spcAft>
                <a:spcPts val="0"/>
              </a:spcAft>
              <a:buClr>
                <a:schemeClr val="dk1"/>
              </a:buClr>
              <a:buSzPts val="1400"/>
              <a:buFont typeface="Arial"/>
              <a:buChar char="•"/>
            </a:pPr>
            <a:r>
              <a:rPr lang="en" sz="1400">
                <a:solidFill>
                  <a:schemeClr val="dk1"/>
                </a:solidFill>
                <a:latin typeface="Calibri"/>
                <a:ea typeface="Calibri"/>
                <a:cs typeface="Calibri"/>
                <a:sym typeface="Calibri"/>
              </a:rPr>
              <a:t>São confrontados com os dado FHIR de um Prefetch da chamada de um CDS Hook.</a:t>
            </a:r>
            <a:endParaRPr sz="1100"/>
          </a:p>
          <a:p>
            <a:pPr indent="0" lvl="1" marL="34290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p:txBody>
      </p:sp>
      <p:pic>
        <p:nvPicPr>
          <p:cNvPr id="607" name="Google Shape;607;p76"/>
          <p:cNvPicPr preferRelativeResize="0"/>
          <p:nvPr/>
        </p:nvPicPr>
        <p:blipFill rotWithShape="1">
          <a:blip r:embed="rId3">
            <a:alphaModFix/>
          </a:blip>
          <a:srcRect b="0" l="0" r="0" t="0"/>
          <a:stretch/>
        </p:blipFill>
        <p:spPr>
          <a:xfrm>
            <a:off x="1631623" y="2710555"/>
            <a:ext cx="5880754" cy="2477467"/>
          </a:xfrm>
          <a:prstGeom prst="rect">
            <a:avLst/>
          </a:prstGeom>
          <a:noFill/>
          <a:ln>
            <a:noFill/>
          </a:ln>
        </p:spPr>
      </p:pic>
      <p:sp>
        <p:nvSpPr>
          <p:cNvPr id="608" name="Google Shape;608;p7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Biblioteca CQL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77"/>
          <p:cNvPicPr preferRelativeResize="0"/>
          <p:nvPr/>
        </p:nvPicPr>
        <p:blipFill rotWithShape="1">
          <a:blip r:embed="rId3">
            <a:alphaModFix/>
          </a:blip>
          <a:srcRect b="0" l="0" r="0" t="0"/>
          <a:stretch/>
        </p:blipFill>
        <p:spPr>
          <a:xfrm>
            <a:off x="2599627" y="1949324"/>
            <a:ext cx="5388182" cy="3856292"/>
          </a:xfrm>
          <a:prstGeom prst="rect">
            <a:avLst/>
          </a:prstGeom>
          <a:noFill/>
          <a:ln>
            <a:noFill/>
          </a:ln>
        </p:spPr>
      </p:pic>
      <p:sp>
        <p:nvSpPr>
          <p:cNvPr id="614" name="Google Shape;614;p7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Ferramenta de autoria - UMLS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p78"/>
          <p:cNvPicPr preferRelativeResize="0"/>
          <p:nvPr/>
        </p:nvPicPr>
        <p:blipFill rotWithShape="1">
          <a:blip r:embed="rId3">
            <a:alphaModFix/>
          </a:blip>
          <a:srcRect b="0" l="0" r="0" t="0"/>
          <a:stretch/>
        </p:blipFill>
        <p:spPr>
          <a:xfrm>
            <a:off x="868796" y="0"/>
            <a:ext cx="7406409" cy="51435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9"/>
          <p:cNvSpPr txBox="1"/>
          <p:nvPr/>
        </p:nvSpPr>
        <p:spPr>
          <a:xfrm>
            <a:off x="311151" y="2"/>
            <a:ext cx="8241900" cy="6456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CDS Hooks 1.1 Roadmap</a:t>
            </a:r>
            <a:endParaRPr sz="1100"/>
          </a:p>
        </p:txBody>
      </p:sp>
      <p:sp>
        <p:nvSpPr>
          <p:cNvPr id="625" name="Google Shape;625;p79"/>
          <p:cNvSpPr txBox="1"/>
          <p:nvPr/>
        </p:nvSpPr>
        <p:spPr>
          <a:xfrm>
            <a:off x="311151" y="2"/>
            <a:ext cx="8241900" cy="645600"/>
          </a:xfrm>
          <a:prstGeom prst="rect">
            <a:avLst/>
          </a:prstGeom>
          <a:noFill/>
          <a:ln>
            <a:noFill/>
          </a:ln>
        </p:spPr>
        <p:txBody>
          <a:bodyPr anchorCtr="0" anchor="ctr" bIns="34275" lIns="68575" spcFirstLastPara="1" rIns="68575" wrap="square" tIns="34275">
            <a:noAutofit/>
          </a:bodyPr>
          <a:lstStyle/>
          <a:p>
            <a:pPr indent="0" lvl="0" marL="0" marR="0" rtl="0" algn="l">
              <a:lnSpc>
                <a:spcPct val="90000"/>
              </a:lnSpc>
              <a:spcBef>
                <a:spcPts val="0"/>
              </a:spcBef>
              <a:spcAft>
                <a:spcPts val="0"/>
              </a:spcAft>
              <a:buClr>
                <a:schemeClr val="dk1"/>
              </a:buClr>
              <a:buSzPts val="3300"/>
              <a:buFont typeface="Calibri"/>
              <a:buNone/>
            </a:pPr>
            <a:r>
              <a:rPr lang="en" sz="3300">
                <a:solidFill>
                  <a:schemeClr val="dk1"/>
                </a:solidFill>
                <a:latin typeface="Calibri"/>
                <a:ea typeface="Calibri"/>
                <a:cs typeface="Calibri"/>
                <a:sym typeface="Calibri"/>
              </a:rPr>
              <a:t>CDS Hooks 1.1 Roadmap</a:t>
            </a:r>
            <a:endParaRPr sz="1100"/>
          </a:p>
        </p:txBody>
      </p:sp>
      <p:sp>
        <p:nvSpPr>
          <p:cNvPr id="626" name="Google Shape;626;p79"/>
          <p:cNvSpPr txBox="1"/>
          <p:nvPr/>
        </p:nvSpPr>
        <p:spPr>
          <a:xfrm>
            <a:off x="2065313" y="2390213"/>
            <a:ext cx="6746400" cy="1135800"/>
          </a:xfrm>
          <a:prstGeom prst="rect">
            <a:avLst/>
          </a:prstGeom>
          <a:noFill/>
          <a:ln>
            <a:noFill/>
          </a:ln>
        </p:spPr>
        <p:txBody>
          <a:bodyPr anchorCtr="0" anchor="ctr" bIns="34275" lIns="68575" spcFirstLastPara="1" rIns="68575" wrap="square" tIns="34275">
            <a:noAutofit/>
          </a:bodyPr>
          <a:lstStyle/>
          <a:p>
            <a:pPr indent="-247650" lvl="0" marL="342900" marR="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Feedback service</a:t>
            </a:r>
            <a:endParaRPr sz="1300">
              <a:solidFill>
                <a:schemeClr val="accent1"/>
              </a:solidFill>
              <a:latin typeface="Lato"/>
              <a:ea typeface="Lato"/>
              <a:cs typeface="Lato"/>
              <a:sym typeface="Lato"/>
            </a:endParaRPr>
          </a:p>
          <a:p>
            <a:pPr indent="-247650" lvl="1" marL="6858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tell the cds service what happened with its suggestion</a:t>
            </a:r>
            <a:endParaRPr b="0" i="0" sz="1300" u="none" cap="none" strike="noStrike">
              <a:solidFill>
                <a:schemeClr val="accent1"/>
              </a:solidFill>
              <a:latin typeface="Lato"/>
              <a:ea typeface="Lato"/>
              <a:cs typeface="Lato"/>
              <a:sym typeface="Lato"/>
            </a:endParaRPr>
          </a:p>
          <a:p>
            <a:pPr indent="-247650" lvl="1" marL="6858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(fka: analytics endpoint)</a:t>
            </a:r>
            <a:endParaRPr b="0" i="0" sz="2400" u="none" cap="none" strike="noStrike">
              <a:solidFill>
                <a:schemeClr val="dk1"/>
              </a:solidFill>
              <a:latin typeface="Calibri"/>
              <a:ea typeface="Calibri"/>
              <a:cs typeface="Calibri"/>
              <a:sym typeface="Calibri"/>
            </a:endParaRPr>
          </a:p>
          <a:p>
            <a:pPr indent="0" lvl="0" marL="0" marR="0" rtl="0" algn="l">
              <a:spcBef>
                <a:spcPts val="160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pic>
        <p:nvPicPr>
          <p:cNvPr id="627" name="Google Shape;627;p79"/>
          <p:cNvPicPr preferRelativeResize="0"/>
          <p:nvPr/>
        </p:nvPicPr>
        <p:blipFill rotWithShape="1">
          <a:blip r:embed="rId3">
            <a:alphaModFix/>
          </a:blip>
          <a:srcRect b="0" l="0" r="0" t="0"/>
          <a:stretch/>
        </p:blipFill>
        <p:spPr>
          <a:xfrm>
            <a:off x="712573" y="988427"/>
            <a:ext cx="914400" cy="914400"/>
          </a:xfrm>
          <a:prstGeom prst="rect">
            <a:avLst/>
          </a:prstGeom>
          <a:noFill/>
          <a:ln>
            <a:noFill/>
          </a:ln>
        </p:spPr>
      </p:pic>
      <p:sp>
        <p:nvSpPr>
          <p:cNvPr id="628" name="Google Shape;628;p79"/>
          <p:cNvSpPr txBox="1"/>
          <p:nvPr/>
        </p:nvSpPr>
        <p:spPr>
          <a:xfrm>
            <a:off x="2065313" y="1226363"/>
            <a:ext cx="3752400" cy="645600"/>
          </a:xfrm>
          <a:prstGeom prst="rect">
            <a:avLst/>
          </a:prstGeom>
          <a:noFill/>
          <a:ln>
            <a:noFill/>
          </a:ln>
        </p:spPr>
        <p:txBody>
          <a:bodyPr anchorCtr="0" anchor="t" bIns="34275" lIns="68575" spcFirstLastPara="1" rIns="68575" wrap="square" tIns="34275">
            <a:noAutofit/>
          </a:bodyPr>
          <a:lstStyle/>
          <a:p>
            <a:pPr indent="-247650" lvl="0" marL="342900" marR="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Override reasons</a:t>
            </a:r>
            <a:endParaRPr sz="1300">
              <a:solidFill>
                <a:schemeClr val="accent1"/>
              </a:solidFill>
              <a:latin typeface="Lato"/>
              <a:ea typeface="Lato"/>
              <a:cs typeface="Lato"/>
              <a:sym typeface="Lato"/>
            </a:endParaRPr>
          </a:p>
          <a:p>
            <a:pPr indent="-247650" lvl="1" marL="6858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clinician can override a card</a:t>
            </a:r>
            <a:endParaRPr b="0" i="0" sz="1300" u="none" cap="none" strike="noStrike">
              <a:solidFill>
                <a:schemeClr val="accent1"/>
              </a:solidFill>
              <a:latin typeface="Lato"/>
              <a:ea typeface="Lato"/>
              <a:cs typeface="Lato"/>
              <a:sym typeface="Lato"/>
            </a:endParaRPr>
          </a:p>
        </p:txBody>
      </p:sp>
      <p:pic>
        <p:nvPicPr>
          <p:cNvPr id="629" name="Google Shape;629;p79"/>
          <p:cNvPicPr preferRelativeResize="0"/>
          <p:nvPr/>
        </p:nvPicPr>
        <p:blipFill rotWithShape="1">
          <a:blip r:embed="rId4">
            <a:alphaModFix/>
          </a:blip>
          <a:srcRect b="0" l="0" r="0" t="0"/>
          <a:stretch/>
        </p:blipFill>
        <p:spPr>
          <a:xfrm>
            <a:off x="712573" y="2173765"/>
            <a:ext cx="914400" cy="914400"/>
          </a:xfrm>
          <a:prstGeom prst="rect">
            <a:avLst/>
          </a:prstGeom>
          <a:noFill/>
          <a:ln>
            <a:noFill/>
          </a:ln>
        </p:spPr>
      </p:pic>
      <p:sp>
        <p:nvSpPr>
          <p:cNvPr id="630" name="Google Shape;630;p79"/>
          <p:cNvSpPr txBox="1"/>
          <p:nvPr/>
        </p:nvSpPr>
        <p:spPr>
          <a:xfrm>
            <a:off x="2065313" y="3564056"/>
            <a:ext cx="6746400" cy="1135800"/>
          </a:xfrm>
          <a:prstGeom prst="rect">
            <a:avLst/>
          </a:prstGeom>
          <a:noFill/>
          <a:ln>
            <a:noFill/>
          </a:ln>
        </p:spPr>
        <p:txBody>
          <a:bodyPr anchorCtr="0" anchor="ctr" bIns="34275" lIns="68575" spcFirstLastPara="1" rIns="68575" wrap="square" tIns="34275">
            <a:noAutofit/>
          </a:bodyPr>
          <a:lstStyle/>
          <a:p>
            <a:pPr indent="-247650" lvl="0" marL="342900" marR="0" rtl="0" algn="l">
              <a:lnSpc>
                <a:spcPct val="115000"/>
              </a:lnSpc>
              <a:spcBef>
                <a:spcPts val="0"/>
              </a:spcBef>
              <a:spcAft>
                <a:spcPts val="0"/>
              </a:spcAft>
              <a:buClr>
                <a:schemeClr val="accent1"/>
              </a:buClr>
              <a:buSzPts val="1300"/>
              <a:buFont typeface="Lato"/>
              <a:buChar char="●"/>
            </a:pPr>
            <a:r>
              <a:rPr lang="en" sz="1300">
                <a:solidFill>
                  <a:schemeClr val="accent1"/>
                </a:solidFill>
                <a:latin typeface="Lato"/>
                <a:ea typeface="Lato"/>
                <a:cs typeface="Lato"/>
                <a:sym typeface="Lato"/>
              </a:rPr>
              <a:t>Refinements to CDS Hooks response</a:t>
            </a:r>
            <a:endParaRPr sz="1300">
              <a:solidFill>
                <a:schemeClr val="accent1"/>
              </a:solidFill>
              <a:latin typeface="Lato"/>
              <a:ea typeface="Lato"/>
              <a:cs typeface="Lato"/>
              <a:sym typeface="Lato"/>
            </a:endParaRPr>
          </a:p>
          <a:p>
            <a:pPr indent="-247650" lvl="1" marL="6858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suggestion.isRecommended</a:t>
            </a:r>
            <a:endParaRPr b="0" i="0" sz="1300" u="none" cap="none" strike="noStrike">
              <a:solidFill>
                <a:schemeClr val="accent1"/>
              </a:solidFill>
              <a:latin typeface="Lato"/>
              <a:ea typeface="Lato"/>
              <a:cs typeface="Lato"/>
              <a:sym typeface="Lato"/>
            </a:endParaRPr>
          </a:p>
          <a:p>
            <a:pPr indent="-247650" lvl="1" marL="685800" marR="0" rtl="0" algn="l">
              <a:lnSpc>
                <a:spcPct val="115000"/>
              </a:lnSpc>
              <a:spcBef>
                <a:spcPts val="0"/>
              </a:spcBef>
              <a:spcAft>
                <a:spcPts val="0"/>
              </a:spcAft>
              <a:buClr>
                <a:schemeClr val="accent1"/>
              </a:buClr>
              <a:buSzPts val="1300"/>
              <a:buFont typeface="Lato"/>
              <a:buChar char="○"/>
            </a:pPr>
            <a:r>
              <a:rPr b="0" i="0" lang="en" sz="1300" u="none" cap="none" strike="noStrike">
                <a:solidFill>
                  <a:schemeClr val="accent1"/>
                </a:solidFill>
                <a:latin typeface="Lato"/>
                <a:ea typeface="Lato"/>
                <a:cs typeface="Lato"/>
                <a:sym typeface="Lato"/>
              </a:rPr>
              <a:t>card.source.topic</a:t>
            </a:r>
            <a:endParaRPr b="0" i="0" sz="1400" u="none" cap="none" strike="noStrike">
              <a:solidFill>
                <a:schemeClr val="dk1"/>
              </a:solidFill>
              <a:latin typeface="Calibri"/>
              <a:ea typeface="Calibri"/>
              <a:cs typeface="Calibri"/>
              <a:sym typeface="Calibri"/>
            </a:endParaRPr>
          </a:p>
        </p:txBody>
      </p:sp>
      <p:pic>
        <p:nvPicPr>
          <p:cNvPr id="631" name="Google Shape;631;p79"/>
          <p:cNvPicPr preferRelativeResize="0"/>
          <p:nvPr/>
        </p:nvPicPr>
        <p:blipFill rotWithShape="1">
          <a:blip r:embed="rId4">
            <a:alphaModFix/>
          </a:blip>
          <a:srcRect b="0" l="0" r="0" t="0"/>
          <a:stretch/>
        </p:blipFill>
        <p:spPr>
          <a:xfrm>
            <a:off x="712573" y="3347609"/>
            <a:ext cx="914400" cy="914400"/>
          </a:xfrm>
          <a:prstGeom prst="rect">
            <a:avLst/>
          </a:prstGeom>
          <a:noFill/>
          <a:ln>
            <a:noFill/>
          </a:ln>
        </p:spPr>
      </p:pic>
      <p:pic>
        <p:nvPicPr>
          <p:cNvPr id="632" name="Google Shape;632;p79"/>
          <p:cNvPicPr preferRelativeResize="0"/>
          <p:nvPr/>
        </p:nvPicPr>
        <p:blipFill rotWithShape="1">
          <a:blip r:embed="rId5">
            <a:alphaModFix/>
          </a:blip>
          <a:srcRect b="0" l="0" r="0" t="0"/>
          <a:stretch/>
        </p:blipFill>
        <p:spPr>
          <a:xfrm>
            <a:off x="712573" y="3347609"/>
            <a:ext cx="914400" cy="914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grpSp>
        <p:nvGrpSpPr>
          <p:cNvPr id="637" name="Google Shape;637;p80"/>
          <p:cNvGrpSpPr/>
          <p:nvPr/>
        </p:nvGrpSpPr>
        <p:grpSpPr>
          <a:xfrm>
            <a:off x="4952393" y="499977"/>
            <a:ext cx="1491527" cy="1427805"/>
            <a:chOff x="3307249" y="1087869"/>
            <a:chExt cx="1988702" cy="1903740"/>
          </a:xfrm>
        </p:grpSpPr>
        <p:sp>
          <p:nvSpPr>
            <p:cNvPr id="638" name="Google Shape;638;p80"/>
            <p:cNvSpPr/>
            <p:nvPr/>
          </p:nvSpPr>
          <p:spPr>
            <a:xfrm>
              <a:off x="3307249" y="150690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639" name="Google Shape;639;p80"/>
            <p:cNvSpPr/>
            <p:nvPr/>
          </p:nvSpPr>
          <p:spPr>
            <a:xfrm>
              <a:off x="3478700" y="129738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640" name="Google Shape;640;p80"/>
            <p:cNvSpPr/>
            <p:nvPr/>
          </p:nvSpPr>
          <p:spPr>
            <a:xfrm>
              <a:off x="3650151" y="1087869"/>
              <a:ext cx="1645800" cy="1484700"/>
            </a:xfrm>
            <a:prstGeom prst="roundRect">
              <a:avLst>
                <a:gd fmla="val 16667" name="adj"/>
              </a:avLst>
            </a:prstGeom>
            <a:solidFill>
              <a:srgbClr val="C2AAC1">
                <a:alpha val="80000"/>
              </a:srgbClr>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2100"/>
                <a:buFont typeface="Calibri"/>
                <a:buNone/>
              </a:pPr>
              <a:r>
                <a:rPr lang="en" sz="2100">
                  <a:solidFill>
                    <a:schemeClr val="lt1"/>
                  </a:solidFill>
                  <a:latin typeface="Calibri"/>
                  <a:ea typeface="Calibri"/>
                  <a:cs typeface="Calibri"/>
                  <a:sym typeface="Calibri"/>
                </a:rPr>
                <a:t>CDS</a:t>
              </a:r>
              <a:endParaRPr sz="1400">
                <a:solidFill>
                  <a:schemeClr val="dk1"/>
                </a:solidFill>
                <a:latin typeface="Calibri"/>
                <a:ea typeface="Calibri"/>
                <a:cs typeface="Calibri"/>
                <a:sym typeface="Calibri"/>
              </a:endParaRPr>
            </a:p>
            <a:p>
              <a:pPr indent="0" lvl="0" marL="0" marR="0" rtl="0" algn="ctr">
                <a:spcBef>
                  <a:spcPts val="0"/>
                </a:spcBef>
                <a:spcAft>
                  <a:spcPts val="0"/>
                </a:spcAft>
                <a:buClr>
                  <a:schemeClr val="lt1"/>
                </a:buClr>
                <a:buSzPts val="2100"/>
                <a:buFont typeface="Calibri"/>
                <a:buNone/>
              </a:pPr>
              <a:r>
                <a:rPr lang="en" sz="2100">
                  <a:solidFill>
                    <a:schemeClr val="lt1"/>
                  </a:solidFill>
                  <a:latin typeface="Calibri"/>
                  <a:ea typeface="Calibri"/>
                  <a:cs typeface="Calibri"/>
                  <a:sym typeface="Calibri"/>
                </a:rPr>
                <a:t>Services</a:t>
              </a:r>
              <a:endParaRPr sz="1400">
                <a:solidFill>
                  <a:schemeClr val="dk1"/>
                </a:solidFill>
                <a:latin typeface="Calibri"/>
                <a:ea typeface="Calibri"/>
                <a:cs typeface="Calibri"/>
                <a:sym typeface="Calibri"/>
              </a:endParaRPr>
            </a:p>
          </p:txBody>
        </p:sp>
      </p:grpSp>
      <p:grpSp>
        <p:nvGrpSpPr>
          <p:cNvPr id="641" name="Google Shape;641;p80"/>
          <p:cNvGrpSpPr/>
          <p:nvPr/>
        </p:nvGrpSpPr>
        <p:grpSpPr>
          <a:xfrm>
            <a:off x="287535" y="575031"/>
            <a:ext cx="2103750" cy="1111816"/>
            <a:chOff x="1497805" y="3072489"/>
            <a:chExt cx="2805000" cy="1482422"/>
          </a:xfrm>
        </p:grpSpPr>
        <p:sp>
          <p:nvSpPr>
            <p:cNvPr id="642" name="Google Shape;642;p80"/>
            <p:cNvSpPr/>
            <p:nvPr/>
          </p:nvSpPr>
          <p:spPr>
            <a:xfrm>
              <a:off x="1785937" y="3072489"/>
              <a:ext cx="2214600" cy="419100"/>
            </a:xfrm>
            <a:prstGeom prst="roundRect">
              <a:avLst>
                <a:gd fmla="val 16667" name="adj"/>
              </a:avLst>
            </a:prstGeom>
            <a:solidFill>
              <a:srgbClr val="ECB73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500"/>
                <a:buFont typeface="Calibri"/>
                <a:buNone/>
              </a:pPr>
              <a:r>
                <a:rPr lang="en" sz="1500">
                  <a:solidFill>
                    <a:schemeClr val="dk1"/>
                  </a:solidFill>
                  <a:latin typeface="Calibri"/>
                  <a:ea typeface="Calibri"/>
                  <a:cs typeface="Calibri"/>
                  <a:sym typeface="Calibri"/>
                </a:rPr>
                <a:t>EHR Med Order</a:t>
              </a:r>
              <a:endParaRPr sz="1400">
                <a:solidFill>
                  <a:schemeClr val="dk1"/>
                </a:solidFill>
                <a:latin typeface="Calibri"/>
                <a:ea typeface="Calibri"/>
                <a:cs typeface="Calibri"/>
                <a:sym typeface="Calibri"/>
              </a:endParaRPr>
            </a:p>
          </p:txBody>
        </p:sp>
        <p:sp>
          <p:nvSpPr>
            <p:cNvPr id="643" name="Google Shape;643;p80"/>
            <p:cNvSpPr/>
            <p:nvPr/>
          </p:nvSpPr>
          <p:spPr>
            <a:xfrm>
              <a:off x="1497805" y="3448664"/>
              <a:ext cx="2805000" cy="1104300"/>
            </a:xfrm>
            <a:prstGeom prst="roundRect">
              <a:avLst>
                <a:gd fmla="val 16667" name="adj"/>
              </a:avLst>
            </a:prstGeom>
            <a:solidFill>
              <a:srgbClr val="ECB73F"/>
            </a:solidFill>
            <a:ln>
              <a:noFill/>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2100"/>
                <a:buFont typeface="Calibri"/>
                <a:buNone/>
              </a:pPr>
              <a:r>
                <a:rPr lang="en" sz="2100">
                  <a:solidFill>
                    <a:schemeClr val="dk1"/>
                  </a:solidFill>
                  <a:latin typeface="Calibri"/>
                  <a:ea typeface="Calibri"/>
                  <a:cs typeface="Calibri"/>
                  <a:sym typeface="Calibri"/>
                </a:rPr>
                <a:t>     Toprol XL</a:t>
              </a:r>
              <a:br>
                <a:rPr lang="en" sz="2100">
                  <a:solidFill>
                    <a:schemeClr val="dk1"/>
                  </a:solidFill>
                  <a:latin typeface="Calibri"/>
                  <a:ea typeface="Calibri"/>
                  <a:cs typeface="Calibri"/>
                  <a:sym typeface="Calibri"/>
                </a:rPr>
              </a:br>
              <a:r>
                <a:rPr lang="en" sz="2100">
                  <a:solidFill>
                    <a:schemeClr val="dk1"/>
                  </a:solidFill>
                  <a:latin typeface="Calibri"/>
                  <a:ea typeface="Calibri"/>
                  <a:cs typeface="Calibri"/>
                  <a:sym typeface="Calibri"/>
                </a:rPr>
                <a:t>     50 mg daily</a:t>
              </a:r>
              <a:endParaRPr sz="1400">
                <a:solidFill>
                  <a:schemeClr val="dk1"/>
                </a:solidFill>
                <a:latin typeface="Calibri"/>
                <a:ea typeface="Calibri"/>
                <a:cs typeface="Calibri"/>
                <a:sym typeface="Calibri"/>
              </a:endParaRPr>
            </a:p>
          </p:txBody>
        </p:sp>
        <p:sp>
          <p:nvSpPr>
            <p:cNvPr id="644" name="Google Shape;644;p80"/>
            <p:cNvSpPr/>
            <p:nvPr/>
          </p:nvSpPr>
          <p:spPr>
            <a:xfrm>
              <a:off x="1663354" y="3539111"/>
              <a:ext cx="569400" cy="10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4500"/>
                <a:buFont typeface="Calibri"/>
                <a:buNone/>
              </a:pPr>
              <a:r>
                <a:rPr lang="en" sz="45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grpSp>
      <p:sp>
        <p:nvSpPr>
          <p:cNvPr id="645" name="Google Shape;645;p80"/>
          <p:cNvSpPr/>
          <p:nvPr/>
        </p:nvSpPr>
        <p:spPr>
          <a:xfrm>
            <a:off x="2687721" y="1053091"/>
            <a:ext cx="20466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646" name="Google Shape;646;p80"/>
          <p:cNvSpPr txBox="1"/>
          <p:nvPr/>
        </p:nvSpPr>
        <p:spPr>
          <a:xfrm>
            <a:off x="2589496" y="657117"/>
            <a:ext cx="2136300" cy="484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CPOE triggers a </a:t>
            </a:r>
            <a:r>
              <a:rPr b="1" lang="en" sz="1400">
                <a:solidFill>
                  <a:schemeClr val="dk1"/>
                </a:solidFill>
                <a:latin typeface="Calibri"/>
                <a:ea typeface="Calibri"/>
                <a:cs typeface="Calibri"/>
                <a:sym typeface="Calibri"/>
              </a:rPr>
              <a:t>CDS hook</a:t>
            </a:r>
            <a:r>
              <a:rPr lang="en" sz="1400">
                <a:solidFill>
                  <a:schemeClr val="dk1"/>
                </a:solidFill>
                <a:latin typeface="Calibri"/>
                <a:ea typeface="Calibri"/>
                <a:cs typeface="Calibri"/>
                <a:sym typeface="Calibri"/>
              </a:rPr>
              <a:t> and invokes a remote service</a:t>
            </a:r>
            <a:endParaRPr b="1" sz="1400">
              <a:solidFill>
                <a:schemeClr val="dk1"/>
              </a:solidFill>
              <a:latin typeface="Calibri"/>
              <a:ea typeface="Calibri"/>
              <a:cs typeface="Calibri"/>
              <a:sym typeface="Calibri"/>
            </a:endParaRPr>
          </a:p>
        </p:txBody>
      </p:sp>
      <p:sp>
        <p:nvSpPr>
          <p:cNvPr id="647" name="Google Shape;647;p80"/>
          <p:cNvSpPr/>
          <p:nvPr/>
        </p:nvSpPr>
        <p:spPr>
          <a:xfrm>
            <a:off x="3424529" y="232910"/>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1</a:t>
            </a:r>
            <a:endParaRPr sz="1400">
              <a:solidFill>
                <a:schemeClr val="dk1"/>
              </a:solidFill>
              <a:latin typeface="Calibri"/>
              <a:ea typeface="Calibri"/>
              <a:cs typeface="Calibri"/>
              <a:sym typeface="Calibri"/>
            </a:endParaRPr>
          </a:p>
        </p:txBody>
      </p:sp>
      <p:sp>
        <p:nvSpPr>
          <p:cNvPr id="648" name="Google Shape;648;p80"/>
          <p:cNvSpPr/>
          <p:nvPr/>
        </p:nvSpPr>
        <p:spPr>
          <a:xfrm>
            <a:off x="7612770" y="429113"/>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2</a:t>
            </a:r>
            <a:endParaRPr sz="1400">
              <a:solidFill>
                <a:schemeClr val="dk1"/>
              </a:solidFill>
              <a:latin typeface="Calibri"/>
              <a:ea typeface="Calibri"/>
              <a:cs typeface="Calibri"/>
              <a:sym typeface="Calibri"/>
            </a:endParaRPr>
          </a:p>
        </p:txBody>
      </p:sp>
      <p:sp>
        <p:nvSpPr>
          <p:cNvPr id="649" name="Google Shape;649;p80"/>
          <p:cNvSpPr txBox="1"/>
          <p:nvPr/>
        </p:nvSpPr>
        <p:spPr>
          <a:xfrm>
            <a:off x="6994045" y="889311"/>
            <a:ext cx="1880400" cy="6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CDS Service </a:t>
            </a:r>
            <a:r>
              <a:rPr lang="en" sz="1400">
                <a:solidFill>
                  <a:schemeClr val="dk1"/>
                </a:solidFill>
                <a:latin typeface="Calibri"/>
                <a:ea typeface="Calibri"/>
                <a:cs typeface="Calibri"/>
                <a:sym typeface="Calibri"/>
              </a:rPr>
              <a:t>executes</a:t>
            </a:r>
            <a:br>
              <a:rPr lang="en" sz="1400">
                <a:solidFill>
                  <a:schemeClr val="dk1"/>
                </a:solidFill>
                <a:latin typeface="Calibri"/>
                <a:ea typeface="Calibri"/>
                <a:cs typeface="Calibri"/>
                <a:sym typeface="Calibri"/>
              </a:rPr>
            </a:br>
            <a:r>
              <a:rPr lang="en" sz="1400">
                <a:solidFill>
                  <a:schemeClr val="dk1"/>
                </a:solidFill>
                <a:latin typeface="Calibri"/>
                <a:ea typeface="Calibri"/>
                <a:cs typeface="Calibri"/>
                <a:sym typeface="Calibri"/>
              </a:rPr>
              <a:t>its own rules, leveraging FHIR data as needed</a:t>
            </a:r>
            <a:endParaRPr b="1" sz="1400">
              <a:solidFill>
                <a:schemeClr val="dk1"/>
              </a:solidFill>
              <a:latin typeface="Calibri"/>
              <a:ea typeface="Calibri"/>
              <a:cs typeface="Calibri"/>
              <a:sym typeface="Calibri"/>
            </a:endParaRPr>
          </a:p>
        </p:txBody>
      </p:sp>
      <p:sp>
        <p:nvSpPr>
          <p:cNvPr id="650" name="Google Shape;650;p80"/>
          <p:cNvSpPr/>
          <p:nvPr/>
        </p:nvSpPr>
        <p:spPr>
          <a:xfrm>
            <a:off x="7247070" y="2515484"/>
            <a:ext cx="1253400" cy="1304400"/>
          </a:xfrm>
          <a:prstGeom prst="can">
            <a:avLst>
              <a:gd fmla="val 25000" name="adj"/>
            </a:avLst>
          </a:prstGeom>
          <a:solidFill>
            <a:srgbClr val="C00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EHR</a:t>
            </a:r>
            <a:endParaRPr sz="1400">
              <a:solidFill>
                <a:schemeClr val="dk1"/>
              </a:solidFill>
              <a:latin typeface="Calibri"/>
              <a:ea typeface="Calibri"/>
              <a:cs typeface="Calibri"/>
              <a:sym typeface="Calibri"/>
            </a:endParaRPr>
          </a:p>
          <a:p>
            <a:pPr indent="0" lvl="0" marL="0" marR="0" rtl="0" algn="ctr">
              <a:spcBef>
                <a:spcPts val="0"/>
              </a:spcBef>
              <a:spcAft>
                <a:spcPts val="0"/>
              </a:spcAft>
              <a:buClr>
                <a:schemeClr val="lt1"/>
              </a:buClr>
              <a:buSzPts val="1800"/>
              <a:buFont typeface="Calibri"/>
              <a:buNone/>
            </a:pPr>
            <a:r>
              <a:rPr lang="en" sz="1800">
                <a:solidFill>
                  <a:schemeClr val="lt1"/>
                </a:solidFill>
                <a:latin typeface="Calibri"/>
                <a:ea typeface="Calibri"/>
                <a:cs typeface="Calibri"/>
                <a:sym typeface="Calibri"/>
              </a:rPr>
              <a:t>FHIR Server</a:t>
            </a:r>
            <a:endParaRPr sz="1400">
              <a:solidFill>
                <a:schemeClr val="dk1"/>
              </a:solidFill>
              <a:latin typeface="Calibri"/>
              <a:ea typeface="Calibri"/>
              <a:cs typeface="Calibri"/>
              <a:sym typeface="Calibri"/>
            </a:endParaRPr>
          </a:p>
        </p:txBody>
      </p:sp>
      <p:sp>
        <p:nvSpPr>
          <p:cNvPr id="651" name="Google Shape;651;p80"/>
          <p:cNvSpPr/>
          <p:nvPr/>
        </p:nvSpPr>
        <p:spPr>
          <a:xfrm rot="5400000">
            <a:off x="7230054" y="1835243"/>
            <a:ext cx="7653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652" name="Google Shape;652;p80"/>
          <p:cNvSpPr/>
          <p:nvPr/>
        </p:nvSpPr>
        <p:spPr>
          <a:xfrm rot="-5400000">
            <a:off x="7682678" y="1823770"/>
            <a:ext cx="765300" cy="321600"/>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cxnSp>
        <p:nvCxnSpPr>
          <p:cNvPr id="653" name="Google Shape;653;p80"/>
          <p:cNvCxnSpPr/>
          <p:nvPr/>
        </p:nvCxnSpPr>
        <p:spPr>
          <a:xfrm flipH="1">
            <a:off x="2676304" y="2084812"/>
            <a:ext cx="3021900" cy="1594800"/>
          </a:xfrm>
          <a:prstGeom prst="bentConnector3">
            <a:avLst>
              <a:gd fmla="val 2129" name="adj1"/>
            </a:avLst>
          </a:prstGeom>
          <a:noFill/>
          <a:ln cap="flat" cmpd="sng" w="171450">
            <a:solidFill>
              <a:schemeClr val="accent1"/>
            </a:solidFill>
            <a:prstDash val="solid"/>
            <a:miter lim="800000"/>
            <a:headEnd len="sm" w="sm" type="none"/>
            <a:tailEnd len="med" w="med" type="triangle"/>
          </a:ln>
        </p:spPr>
      </p:cxnSp>
      <p:sp>
        <p:nvSpPr>
          <p:cNvPr id="654" name="Google Shape;654;p80"/>
          <p:cNvSpPr/>
          <p:nvPr/>
        </p:nvSpPr>
        <p:spPr>
          <a:xfrm>
            <a:off x="4098146" y="2662101"/>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3</a:t>
            </a:r>
            <a:endParaRPr sz="1400">
              <a:solidFill>
                <a:schemeClr val="dk1"/>
              </a:solidFill>
              <a:latin typeface="Calibri"/>
              <a:ea typeface="Calibri"/>
              <a:cs typeface="Calibri"/>
              <a:sym typeface="Calibri"/>
            </a:endParaRPr>
          </a:p>
        </p:txBody>
      </p:sp>
      <p:sp>
        <p:nvSpPr>
          <p:cNvPr id="655" name="Google Shape;655;p80"/>
          <p:cNvSpPr txBox="1"/>
          <p:nvPr/>
        </p:nvSpPr>
        <p:spPr>
          <a:xfrm>
            <a:off x="3064669" y="3061669"/>
            <a:ext cx="2633700" cy="534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Returns </a:t>
            </a:r>
            <a:r>
              <a:rPr b="1" lang="en" sz="1400">
                <a:solidFill>
                  <a:schemeClr val="dk1"/>
                </a:solidFill>
                <a:latin typeface="Calibri"/>
                <a:ea typeface="Calibri"/>
                <a:cs typeface="Calibri"/>
                <a:sym typeface="Calibri"/>
              </a:rPr>
              <a:t>CDS cards</a:t>
            </a:r>
            <a:endParaRPr sz="14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(incl. </a:t>
            </a:r>
            <a:r>
              <a:rPr b="1" lang="en" sz="1400">
                <a:solidFill>
                  <a:schemeClr val="dk1"/>
                </a:solidFill>
                <a:latin typeface="Calibri"/>
                <a:ea typeface="Calibri"/>
                <a:cs typeface="Calibri"/>
                <a:sym typeface="Calibri"/>
              </a:rPr>
              <a:t>overrideReasons</a:t>
            </a:r>
            <a:r>
              <a:rPr lang="en" sz="1400">
                <a:solidFill>
                  <a:schemeClr val="dk1"/>
                </a:solidFill>
                <a:latin typeface="Calibri"/>
                <a:ea typeface="Calibri"/>
                <a:cs typeface="Calibri"/>
                <a:sym typeface="Calibri"/>
              </a:rPr>
              <a:t>)</a:t>
            </a:r>
            <a:endParaRPr sz="1400">
              <a:solidFill>
                <a:schemeClr val="dk1"/>
              </a:solidFill>
              <a:latin typeface="Calibri"/>
              <a:ea typeface="Calibri"/>
              <a:cs typeface="Calibri"/>
              <a:sym typeface="Calibri"/>
            </a:endParaRPr>
          </a:p>
        </p:txBody>
      </p:sp>
      <p:sp>
        <p:nvSpPr>
          <p:cNvPr id="656" name="Google Shape;656;p80"/>
          <p:cNvSpPr/>
          <p:nvPr/>
        </p:nvSpPr>
        <p:spPr>
          <a:xfrm>
            <a:off x="287531" y="3373219"/>
            <a:ext cx="2005800" cy="1111800"/>
          </a:xfrm>
          <a:prstGeom prst="roundRect">
            <a:avLst>
              <a:gd fmla="val 16667" name="adj"/>
            </a:avLst>
          </a:prstGeom>
          <a:solidFill>
            <a:srgbClr val="DD8032"/>
          </a:solidFill>
          <a:ln cap="flat" cmpd="sng" w="12700">
            <a:solidFill>
              <a:srgbClr val="31538F"/>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ts val="1400"/>
              <a:buFont typeface="Calibri"/>
              <a:buNone/>
            </a:pPr>
            <a:r>
              <a:rPr lang="en" sz="1400">
                <a:solidFill>
                  <a:schemeClr val="lt1"/>
                </a:solidFill>
                <a:latin typeface="Calibri"/>
                <a:ea typeface="Calibri"/>
                <a:cs typeface="Calibri"/>
                <a:sym typeface="Calibri"/>
              </a:rPr>
              <a:t>Try Propranolol instead</a:t>
            </a:r>
            <a:endParaRPr sz="1400">
              <a:solidFill>
                <a:schemeClr val="dk1"/>
              </a:solidFill>
              <a:latin typeface="Calibri"/>
              <a:ea typeface="Calibri"/>
              <a:cs typeface="Calibri"/>
              <a:sym typeface="Calibri"/>
            </a:endParaRPr>
          </a:p>
        </p:txBody>
      </p:sp>
      <p:sp>
        <p:nvSpPr>
          <p:cNvPr id="657" name="Google Shape;657;p80"/>
          <p:cNvSpPr/>
          <p:nvPr/>
        </p:nvSpPr>
        <p:spPr>
          <a:xfrm>
            <a:off x="413984" y="3954107"/>
            <a:ext cx="1752900" cy="175200"/>
          </a:xfrm>
          <a:prstGeom prst="roundRect">
            <a:avLst>
              <a:gd fmla="val 16667" name="adj"/>
            </a:avLst>
          </a:prstGeom>
          <a:solidFill>
            <a:srgbClr val="F8E5B9"/>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rgbClr val="C00000"/>
              </a:buClr>
              <a:buSzPts val="1200"/>
              <a:buFont typeface="Calibri"/>
              <a:buNone/>
            </a:pPr>
            <a:r>
              <a:rPr b="1" lang="en" sz="1200">
                <a:solidFill>
                  <a:srgbClr val="C00000"/>
                </a:solidFill>
                <a:latin typeface="Calibri"/>
                <a:ea typeface="Calibri"/>
                <a:cs typeface="Calibri"/>
                <a:sym typeface="Calibri"/>
              </a:rPr>
              <a:t>Switch to Propranolol</a:t>
            </a:r>
            <a:endParaRPr sz="1400">
              <a:solidFill>
                <a:schemeClr val="dk1"/>
              </a:solidFill>
              <a:latin typeface="Calibri"/>
              <a:ea typeface="Calibri"/>
              <a:cs typeface="Calibri"/>
              <a:sym typeface="Calibri"/>
            </a:endParaRPr>
          </a:p>
        </p:txBody>
      </p:sp>
      <p:sp>
        <p:nvSpPr>
          <p:cNvPr id="658" name="Google Shape;658;p80"/>
          <p:cNvSpPr txBox="1"/>
          <p:nvPr/>
        </p:nvSpPr>
        <p:spPr>
          <a:xfrm>
            <a:off x="287532" y="3110946"/>
            <a:ext cx="2005800" cy="276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Clr>
                <a:schemeClr val="dk1"/>
              </a:buClr>
              <a:buSzPts val="1400"/>
              <a:buFont typeface="Calibri"/>
              <a:buNone/>
            </a:pPr>
            <a:r>
              <a:rPr b="1" lang="en" sz="1400">
                <a:solidFill>
                  <a:schemeClr val="dk1"/>
                </a:solidFill>
                <a:latin typeface="Calibri"/>
                <a:ea typeface="Calibri"/>
                <a:cs typeface="Calibri"/>
                <a:sym typeface="Calibri"/>
              </a:rPr>
              <a:t>suggestion</a:t>
            </a:r>
            <a:r>
              <a:rPr lang="en" sz="1400">
                <a:solidFill>
                  <a:schemeClr val="dk1"/>
                </a:solidFill>
                <a:latin typeface="Calibri"/>
                <a:ea typeface="Calibri"/>
                <a:cs typeface="Calibri"/>
                <a:sym typeface="Calibri"/>
              </a:rPr>
              <a:t> card</a:t>
            </a:r>
            <a:endParaRPr b="1" sz="1400">
              <a:solidFill>
                <a:schemeClr val="dk1"/>
              </a:solidFill>
              <a:latin typeface="Calibri"/>
              <a:ea typeface="Calibri"/>
              <a:cs typeface="Calibri"/>
              <a:sym typeface="Calibri"/>
            </a:endParaRPr>
          </a:p>
        </p:txBody>
      </p:sp>
      <p:cxnSp>
        <p:nvCxnSpPr>
          <p:cNvPr id="659" name="Google Shape;659;p80"/>
          <p:cNvCxnSpPr/>
          <p:nvPr/>
        </p:nvCxnSpPr>
        <p:spPr>
          <a:xfrm flipH="1" rot="10800000">
            <a:off x="2624850" y="2443819"/>
            <a:ext cx="3588900" cy="2033100"/>
          </a:xfrm>
          <a:prstGeom prst="bentConnector3">
            <a:avLst>
              <a:gd fmla="val 100411" name="adj1"/>
            </a:avLst>
          </a:prstGeom>
          <a:noFill/>
          <a:ln cap="flat" cmpd="sng" w="171450">
            <a:solidFill>
              <a:schemeClr val="accent1"/>
            </a:solidFill>
            <a:prstDash val="solid"/>
            <a:miter lim="800000"/>
            <a:headEnd len="sm" w="sm" type="none"/>
            <a:tailEnd len="med" w="med" type="triangle"/>
          </a:ln>
        </p:spPr>
      </p:cxnSp>
      <p:sp>
        <p:nvSpPr>
          <p:cNvPr id="660" name="Google Shape;660;p80"/>
          <p:cNvSpPr/>
          <p:nvPr/>
        </p:nvSpPr>
        <p:spPr>
          <a:xfrm>
            <a:off x="3893827" y="3954107"/>
            <a:ext cx="396600" cy="399600"/>
          </a:xfrm>
          <a:prstGeom prst="ellipse">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2400"/>
              <a:buFont typeface="Calibri"/>
              <a:buNone/>
            </a:pPr>
            <a:r>
              <a:rPr lang="en" sz="2400">
                <a:solidFill>
                  <a:schemeClr val="lt1"/>
                </a:solidFill>
                <a:latin typeface="Calibri"/>
                <a:ea typeface="Calibri"/>
                <a:cs typeface="Calibri"/>
                <a:sym typeface="Calibri"/>
              </a:rPr>
              <a:t>4</a:t>
            </a:r>
            <a:endParaRPr sz="1400">
              <a:solidFill>
                <a:schemeClr val="dk1"/>
              </a:solidFill>
              <a:latin typeface="Calibri"/>
              <a:ea typeface="Calibri"/>
              <a:cs typeface="Calibri"/>
              <a:sym typeface="Calibri"/>
            </a:endParaRPr>
          </a:p>
        </p:txBody>
      </p:sp>
      <p:sp>
        <p:nvSpPr>
          <p:cNvPr id="661" name="Google Shape;661;p80"/>
          <p:cNvSpPr txBox="1"/>
          <p:nvPr/>
        </p:nvSpPr>
        <p:spPr>
          <a:xfrm>
            <a:off x="3649313" y="4076738"/>
            <a:ext cx="2633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Clr>
                <a:schemeClr val="dk1"/>
              </a:buClr>
              <a:buSzPts val="1400"/>
              <a:buFont typeface="Calibri"/>
              <a:buNone/>
            </a:pPr>
            <a:r>
              <a:rPr lang="en" sz="1400">
                <a:solidFill>
                  <a:schemeClr val="dk1"/>
                </a:solidFill>
                <a:latin typeface="Calibri"/>
                <a:ea typeface="Calibri"/>
                <a:cs typeface="Calibri"/>
                <a:sym typeface="Calibri"/>
              </a:rPr>
              <a:t>Returns </a:t>
            </a:r>
            <a:r>
              <a:rPr b="1" lang="en" sz="1400">
                <a:solidFill>
                  <a:schemeClr val="dk1"/>
                </a:solidFill>
                <a:latin typeface="Calibri"/>
                <a:ea typeface="Calibri"/>
                <a:cs typeface="Calibri"/>
                <a:sym typeface="Calibri"/>
              </a:rPr>
              <a:t>Feedback</a:t>
            </a:r>
            <a:endParaRPr sz="1400">
              <a:solidFill>
                <a:schemeClr val="dk1"/>
              </a:solidFill>
              <a:latin typeface="Calibri"/>
              <a:ea typeface="Calibri"/>
              <a:cs typeface="Calibri"/>
              <a:sym typeface="Calibri"/>
            </a:endParaRPr>
          </a:p>
          <a:p>
            <a:pPr indent="0" lvl="0" marL="0" marR="0" rtl="0" algn="ctr">
              <a:spcBef>
                <a:spcPts val="0"/>
              </a:spcBef>
              <a:spcAft>
                <a:spcPts val="0"/>
              </a:spcAft>
              <a:buClr>
                <a:schemeClr val="dk1"/>
              </a:buClr>
              <a:buSzPts val="1400"/>
              <a:buFont typeface="Calibri"/>
              <a:buNone/>
            </a:pPr>
            <a:r>
              <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500"/>
                                        <p:tgtEl>
                                          <p:spTgt spid="645"/>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5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par>
                                <p:cTn fill="hold" nodeType="with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500"/>
                                        <p:tgtEl>
                                          <p:spTgt spid="655"/>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5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5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Conclusão</a:t>
            </a:r>
            <a:endParaRPr/>
          </a:p>
        </p:txBody>
      </p:sp>
      <p:sp>
        <p:nvSpPr>
          <p:cNvPr id="667" name="Google Shape;667;p8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Projeto de interoperabilidade</a:t>
            </a:r>
            <a:endParaRPr/>
          </a:p>
          <a:p>
            <a:pPr indent="-298450" lvl="1" marL="914400" rtl="0" algn="l">
              <a:spcBef>
                <a:spcPts val="0"/>
              </a:spcBef>
              <a:spcAft>
                <a:spcPts val="0"/>
              </a:spcAft>
              <a:buSzPts val="1100"/>
              <a:buChar char="○"/>
            </a:pPr>
            <a:r>
              <a:rPr lang="en"/>
              <a:t>Padrão de modelagem;</a:t>
            </a:r>
            <a:endParaRPr/>
          </a:p>
          <a:p>
            <a:pPr indent="-298450" lvl="1" marL="914400" rtl="0" algn="l">
              <a:spcBef>
                <a:spcPts val="0"/>
              </a:spcBef>
              <a:spcAft>
                <a:spcPts val="0"/>
              </a:spcAft>
              <a:buSzPts val="1100"/>
              <a:buChar char="○"/>
            </a:pPr>
            <a:r>
              <a:rPr lang="en"/>
              <a:t>Padrão sintático;</a:t>
            </a:r>
            <a:endParaRPr/>
          </a:p>
          <a:p>
            <a:pPr indent="-298450" lvl="1" marL="914400" rtl="0" algn="l">
              <a:spcBef>
                <a:spcPts val="0"/>
              </a:spcBef>
              <a:spcAft>
                <a:spcPts val="0"/>
              </a:spcAft>
              <a:buSzPts val="1100"/>
              <a:buChar char="○"/>
            </a:pPr>
            <a:r>
              <a:rPr lang="en"/>
              <a:t>Padrão semântico (Binding semântico);</a:t>
            </a:r>
            <a:endParaRPr/>
          </a:p>
          <a:p>
            <a:pPr indent="-298450" lvl="1" marL="914400" rtl="0" algn="l">
              <a:spcBef>
                <a:spcPts val="0"/>
              </a:spcBef>
              <a:spcAft>
                <a:spcPts val="0"/>
              </a:spcAft>
              <a:buSzPts val="1100"/>
              <a:buChar char="○"/>
            </a:pPr>
            <a:r>
              <a:rPr lang="en"/>
              <a:t>Padrão para transformação semântica;</a:t>
            </a:r>
            <a:endParaRPr/>
          </a:p>
          <a:p>
            <a:pPr indent="-298450" lvl="1" marL="914400" rtl="0" algn="l">
              <a:spcBef>
                <a:spcPts val="0"/>
              </a:spcBef>
              <a:spcAft>
                <a:spcPts val="0"/>
              </a:spcAft>
              <a:buSzPts val="1100"/>
              <a:buChar char="○"/>
            </a:pPr>
            <a:r>
              <a:rPr lang="en"/>
              <a:t>Padrão de documentação;</a:t>
            </a:r>
            <a:endParaRPr/>
          </a:p>
          <a:p>
            <a:pPr indent="-298450" lvl="1" marL="914400" rtl="0" algn="l">
              <a:spcBef>
                <a:spcPts val="0"/>
              </a:spcBef>
              <a:spcAft>
                <a:spcPts val="0"/>
              </a:spcAft>
              <a:buSzPts val="1100"/>
              <a:buChar char="○"/>
            </a:pPr>
            <a:r>
              <a:rPr lang="en"/>
              <a:t>Padrão de implementação (De facto);</a:t>
            </a:r>
            <a:endParaRPr/>
          </a:p>
          <a:p>
            <a:pPr indent="-298450" lvl="1" marL="914400" rtl="0" algn="l">
              <a:spcBef>
                <a:spcPts val="0"/>
              </a:spcBef>
              <a:spcAft>
                <a:spcPts val="0"/>
              </a:spcAft>
              <a:buSzPts val="1100"/>
              <a:buChar char="○"/>
            </a:pPr>
            <a:r>
              <a:rPr lang="en"/>
              <a:t>Conformidade com requisitos legais (HIPAA, GDPR, LPGD);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pic>
        <p:nvPicPr>
          <p:cNvPr id="125" name="Google Shape;125;p19"/>
          <p:cNvPicPr preferRelativeResize="0"/>
          <p:nvPr/>
        </p:nvPicPr>
        <p:blipFill>
          <a:blip r:embed="rId3">
            <a:alphaModFix/>
          </a:blip>
          <a:stretch>
            <a:fillRect/>
          </a:stretch>
        </p:blipFill>
        <p:spPr>
          <a:xfrm>
            <a:off x="3299150" y="1741550"/>
            <a:ext cx="4279739" cy="3332275"/>
          </a:xfrm>
          <a:prstGeom prst="rect">
            <a:avLst/>
          </a:prstGeom>
          <a:noFill/>
          <a:ln>
            <a:noFill/>
          </a:ln>
        </p:spPr>
      </p:pic>
      <p:sp>
        <p:nvSpPr>
          <p:cNvPr id="126" name="Google Shape;126;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Modelo de dados;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82"/>
          <p:cNvPicPr preferRelativeResize="0"/>
          <p:nvPr/>
        </p:nvPicPr>
        <p:blipFill rotWithShape="1">
          <a:blip r:embed="rId3">
            <a:alphaModFix/>
          </a:blip>
          <a:srcRect b="0" l="0" r="0" t="0"/>
          <a:stretch/>
        </p:blipFill>
        <p:spPr>
          <a:xfrm>
            <a:off x="1719481" y="2876560"/>
            <a:ext cx="1066913" cy="454707"/>
          </a:xfrm>
          <a:prstGeom prst="rect">
            <a:avLst/>
          </a:prstGeom>
          <a:noFill/>
          <a:ln>
            <a:noFill/>
          </a:ln>
        </p:spPr>
      </p:pic>
      <p:pic>
        <p:nvPicPr>
          <p:cNvPr id="673" name="Google Shape;673;p82"/>
          <p:cNvPicPr preferRelativeResize="0"/>
          <p:nvPr/>
        </p:nvPicPr>
        <p:blipFill rotWithShape="1">
          <a:blip r:embed="rId4">
            <a:alphaModFix/>
          </a:blip>
          <a:srcRect b="0" l="0" r="0" t="0"/>
          <a:stretch/>
        </p:blipFill>
        <p:spPr>
          <a:xfrm>
            <a:off x="1719474" y="2377605"/>
            <a:ext cx="817650" cy="484760"/>
          </a:xfrm>
          <a:prstGeom prst="rect">
            <a:avLst/>
          </a:prstGeom>
          <a:noFill/>
          <a:ln>
            <a:noFill/>
          </a:ln>
        </p:spPr>
      </p:pic>
      <p:pic>
        <p:nvPicPr>
          <p:cNvPr id="674" name="Google Shape;674;p82"/>
          <p:cNvPicPr preferRelativeResize="0"/>
          <p:nvPr/>
        </p:nvPicPr>
        <p:blipFill rotWithShape="1">
          <a:blip r:embed="rId5">
            <a:alphaModFix/>
          </a:blip>
          <a:srcRect b="0" l="0" r="0" t="0"/>
          <a:stretch/>
        </p:blipFill>
        <p:spPr>
          <a:xfrm>
            <a:off x="5430550" y="1879425"/>
            <a:ext cx="892025" cy="497117"/>
          </a:xfrm>
          <a:prstGeom prst="rect">
            <a:avLst/>
          </a:prstGeom>
          <a:noFill/>
          <a:ln>
            <a:noFill/>
          </a:ln>
        </p:spPr>
      </p:pic>
      <p:pic>
        <p:nvPicPr>
          <p:cNvPr id="675" name="Google Shape;675;p82"/>
          <p:cNvPicPr preferRelativeResize="0"/>
          <p:nvPr/>
        </p:nvPicPr>
        <p:blipFill rotWithShape="1">
          <a:blip r:embed="rId6">
            <a:alphaModFix/>
          </a:blip>
          <a:srcRect b="0" l="0" r="0" t="0"/>
          <a:stretch/>
        </p:blipFill>
        <p:spPr>
          <a:xfrm>
            <a:off x="5430556" y="2972401"/>
            <a:ext cx="892028" cy="588150"/>
          </a:xfrm>
          <a:prstGeom prst="rect">
            <a:avLst/>
          </a:prstGeom>
          <a:noFill/>
          <a:ln>
            <a:noFill/>
          </a:ln>
        </p:spPr>
      </p:pic>
      <p:pic>
        <p:nvPicPr>
          <p:cNvPr id="676" name="Google Shape;676;p82"/>
          <p:cNvPicPr preferRelativeResize="0"/>
          <p:nvPr/>
        </p:nvPicPr>
        <p:blipFill rotWithShape="1">
          <a:blip r:embed="rId7">
            <a:alphaModFix/>
          </a:blip>
          <a:srcRect b="0" l="0" r="0" t="0"/>
          <a:stretch/>
        </p:blipFill>
        <p:spPr>
          <a:xfrm>
            <a:off x="5430550" y="2470275"/>
            <a:ext cx="892025" cy="408403"/>
          </a:xfrm>
          <a:prstGeom prst="rect">
            <a:avLst/>
          </a:prstGeom>
          <a:noFill/>
          <a:ln>
            <a:noFill/>
          </a:ln>
        </p:spPr>
      </p:pic>
      <p:pic>
        <p:nvPicPr>
          <p:cNvPr id="677" name="Google Shape;677;p82"/>
          <p:cNvPicPr preferRelativeResize="0"/>
          <p:nvPr/>
        </p:nvPicPr>
        <p:blipFill>
          <a:blip r:embed="rId8">
            <a:alphaModFix/>
          </a:blip>
          <a:stretch>
            <a:fillRect/>
          </a:stretch>
        </p:blipFill>
        <p:spPr>
          <a:xfrm>
            <a:off x="3480163" y="3382500"/>
            <a:ext cx="533948" cy="588150"/>
          </a:xfrm>
          <a:prstGeom prst="rect">
            <a:avLst/>
          </a:prstGeom>
          <a:noFill/>
          <a:ln>
            <a:noFill/>
          </a:ln>
        </p:spPr>
      </p:pic>
      <p:pic>
        <p:nvPicPr>
          <p:cNvPr id="678" name="Google Shape;678;p82"/>
          <p:cNvPicPr preferRelativeResize="0"/>
          <p:nvPr/>
        </p:nvPicPr>
        <p:blipFill rotWithShape="1">
          <a:blip r:embed="rId9">
            <a:alphaModFix/>
          </a:blip>
          <a:srcRect b="0" l="0" r="0" t="0"/>
          <a:stretch/>
        </p:blipFill>
        <p:spPr>
          <a:xfrm>
            <a:off x="3409347" y="1928726"/>
            <a:ext cx="653304" cy="333725"/>
          </a:xfrm>
          <a:prstGeom prst="rect">
            <a:avLst/>
          </a:prstGeom>
          <a:noFill/>
          <a:ln>
            <a:noFill/>
          </a:ln>
        </p:spPr>
      </p:pic>
      <p:pic>
        <p:nvPicPr>
          <p:cNvPr descr="OAuth 2.0 logo" id="679" name="Google Shape;679;p82"/>
          <p:cNvPicPr preferRelativeResize="0"/>
          <p:nvPr/>
        </p:nvPicPr>
        <p:blipFill rotWithShape="1">
          <a:blip r:embed="rId10">
            <a:alphaModFix/>
          </a:blip>
          <a:srcRect b="0" l="0" r="0" t="0"/>
          <a:stretch/>
        </p:blipFill>
        <p:spPr>
          <a:xfrm>
            <a:off x="2760562" y="2262448"/>
            <a:ext cx="425356" cy="413825"/>
          </a:xfrm>
          <a:prstGeom prst="rect">
            <a:avLst/>
          </a:prstGeom>
          <a:noFill/>
          <a:ln>
            <a:noFill/>
          </a:ln>
        </p:spPr>
      </p:pic>
      <p:pic>
        <p:nvPicPr>
          <p:cNvPr descr="Enable TLS 1.1 and TLS 1.2 on Windows 7 and 8 - Registry patch" id="680" name="Google Shape;680;p82"/>
          <p:cNvPicPr preferRelativeResize="0"/>
          <p:nvPr/>
        </p:nvPicPr>
        <p:blipFill rotWithShape="1">
          <a:blip r:embed="rId11">
            <a:alphaModFix/>
          </a:blip>
          <a:srcRect b="0" l="0" r="0" t="0"/>
          <a:stretch/>
        </p:blipFill>
        <p:spPr>
          <a:xfrm>
            <a:off x="4121738" y="2262458"/>
            <a:ext cx="817650" cy="413816"/>
          </a:xfrm>
          <a:prstGeom prst="rect">
            <a:avLst/>
          </a:prstGeom>
          <a:noFill/>
          <a:ln>
            <a:noFill/>
          </a:ln>
        </p:spPr>
      </p:pic>
      <p:pic>
        <p:nvPicPr>
          <p:cNvPr id="681" name="Google Shape;681;p82"/>
          <p:cNvPicPr preferRelativeResize="0"/>
          <p:nvPr/>
        </p:nvPicPr>
        <p:blipFill>
          <a:blip r:embed="rId12">
            <a:alphaModFix/>
          </a:blip>
          <a:stretch>
            <a:fillRect/>
          </a:stretch>
        </p:blipFill>
        <p:spPr>
          <a:xfrm>
            <a:off x="3245000" y="2316054"/>
            <a:ext cx="817650" cy="306621"/>
          </a:xfrm>
          <a:prstGeom prst="rect">
            <a:avLst/>
          </a:prstGeom>
          <a:noFill/>
          <a:ln>
            <a:noFill/>
          </a:ln>
        </p:spPr>
      </p:pic>
      <p:pic>
        <p:nvPicPr>
          <p:cNvPr id="682" name="Google Shape;682;p82"/>
          <p:cNvPicPr preferRelativeResize="0"/>
          <p:nvPr/>
        </p:nvPicPr>
        <p:blipFill>
          <a:blip r:embed="rId13">
            <a:alphaModFix/>
          </a:blip>
          <a:stretch>
            <a:fillRect/>
          </a:stretch>
        </p:blipFill>
        <p:spPr>
          <a:xfrm>
            <a:off x="3358894" y="3922082"/>
            <a:ext cx="776475" cy="776475"/>
          </a:xfrm>
          <a:prstGeom prst="rect">
            <a:avLst/>
          </a:prstGeom>
          <a:noFill/>
          <a:ln>
            <a:noFill/>
          </a:ln>
        </p:spPr>
      </p:pic>
      <p:pic>
        <p:nvPicPr>
          <p:cNvPr id="683" name="Google Shape;683;p82"/>
          <p:cNvPicPr preferRelativeResize="0"/>
          <p:nvPr/>
        </p:nvPicPr>
        <p:blipFill>
          <a:blip r:embed="rId14">
            <a:alphaModFix/>
          </a:blip>
          <a:stretch>
            <a:fillRect/>
          </a:stretch>
        </p:blipFill>
        <p:spPr>
          <a:xfrm>
            <a:off x="3109549" y="2818848"/>
            <a:ext cx="533925" cy="333715"/>
          </a:xfrm>
          <a:prstGeom prst="rect">
            <a:avLst/>
          </a:prstGeom>
          <a:noFill/>
          <a:ln>
            <a:noFill/>
          </a:ln>
        </p:spPr>
      </p:pic>
      <p:pic>
        <p:nvPicPr>
          <p:cNvPr id="684" name="Google Shape;684;p82"/>
          <p:cNvPicPr preferRelativeResize="0"/>
          <p:nvPr/>
        </p:nvPicPr>
        <p:blipFill>
          <a:blip r:embed="rId15">
            <a:alphaModFix/>
          </a:blip>
          <a:stretch>
            <a:fillRect/>
          </a:stretch>
        </p:blipFill>
        <p:spPr>
          <a:xfrm>
            <a:off x="3816050" y="2818852"/>
            <a:ext cx="922473" cy="333725"/>
          </a:xfrm>
          <a:prstGeom prst="rect">
            <a:avLst/>
          </a:prstGeom>
          <a:noFill/>
          <a:ln>
            <a:noFill/>
          </a:ln>
        </p:spPr>
      </p:pic>
      <p:pic>
        <p:nvPicPr>
          <p:cNvPr id="685" name="Google Shape;685;p82"/>
          <p:cNvPicPr preferRelativeResize="0"/>
          <p:nvPr/>
        </p:nvPicPr>
        <p:blipFill>
          <a:blip r:embed="rId16">
            <a:alphaModFix/>
          </a:blip>
          <a:stretch>
            <a:fillRect/>
          </a:stretch>
        </p:blipFill>
        <p:spPr>
          <a:xfrm>
            <a:off x="1852713" y="131225"/>
            <a:ext cx="3788843" cy="2131224"/>
          </a:xfrm>
          <a:prstGeom prst="rect">
            <a:avLst/>
          </a:prstGeom>
          <a:noFill/>
          <a:ln>
            <a:noFill/>
          </a:ln>
        </p:spPr>
      </p:pic>
      <p:pic>
        <p:nvPicPr>
          <p:cNvPr id="686" name="Google Shape;686;p82"/>
          <p:cNvPicPr preferRelativeResize="0"/>
          <p:nvPr/>
        </p:nvPicPr>
        <p:blipFill>
          <a:blip r:embed="rId17">
            <a:alphaModFix/>
          </a:blip>
          <a:stretch>
            <a:fillRect/>
          </a:stretch>
        </p:blipFill>
        <p:spPr>
          <a:xfrm>
            <a:off x="1719480" y="1813570"/>
            <a:ext cx="425375" cy="564031"/>
          </a:xfrm>
          <a:prstGeom prst="rect">
            <a:avLst/>
          </a:prstGeom>
          <a:noFill/>
          <a:ln>
            <a:noFill/>
          </a:ln>
        </p:spPr>
      </p:pic>
      <p:pic>
        <p:nvPicPr>
          <p:cNvPr id="687" name="Google Shape;687;p82"/>
          <p:cNvPicPr preferRelativeResize="0"/>
          <p:nvPr/>
        </p:nvPicPr>
        <p:blipFill>
          <a:blip r:embed="rId18">
            <a:alphaModFix/>
          </a:blip>
          <a:stretch>
            <a:fillRect/>
          </a:stretch>
        </p:blipFill>
        <p:spPr>
          <a:xfrm>
            <a:off x="3816054" y="2294049"/>
            <a:ext cx="305700" cy="14782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3"/>
          <p:cNvSpPr txBox="1"/>
          <p:nvPr/>
        </p:nvSpPr>
        <p:spPr>
          <a:xfrm>
            <a:off x="2413825" y="1564100"/>
            <a:ext cx="43614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600">
                <a:latin typeface="Roboto"/>
                <a:ea typeface="Roboto"/>
                <a:cs typeface="Roboto"/>
                <a:sym typeface="Roboto"/>
              </a:rPr>
              <a:t>Obrigado!</a:t>
            </a:r>
            <a:endParaRPr sz="8000">
              <a:latin typeface="Roboto"/>
              <a:ea typeface="Roboto"/>
              <a:cs typeface="Roboto"/>
              <a:sym typeface="Roboto"/>
            </a:endParaRPr>
          </a:p>
        </p:txBody>
      </p:sp>
      <p:sp>
        <p:nvSpPr>
          <p:cNvPr id="693" name="Google Shape;693;p83"/>
          <p:cNvSpPr txBox="1"/>
          <p:nvPr>
            <p:ph idx="4294967295" type="subTitle"/>
          </p:nvPr>
        </p:nvSpPr>
        <p:spPr>
          <a:xfrm>
            <a:off x="390525" y="3685975"/>
            <a:ext cx="6344700" cy="705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Italo Macêdo</a:t>
            </a:r>
            <a:endParaRPr/>
          </a:p>
          <a:p>
            <a:pPr indent="0" lvl="0" marL="0" rtl="0" algn="l">
              <a:spcBef>
                <a:spcPts val="1200"/>
              </a:spcBef>
              <a:spcAft>
                <a:spcPts val="1200"/>
              </a:spcAft>
              <a:buNone/>
            </a:pPr>
            <a:r>
              <a:rPr lang="en"/>
              <a:t>italo@gointerop.com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Introdução</a:t>
            </a:r>
            <a:endParaRPr/>
          </a:p>
        </p:txBody>
      </p:sp>
      <p:pic>
        <p:nvPicPr>
          <p:cNvPr id="132" name="Google Shape;132;p20"/>
          <p:cNvPicPr preferRelativeResize="0"/>
          <p:nvPr/>
        </p:nvPicPr>
        <p:blipFill>
          <a:blip r:embed="rId3">
            <a:alphaModFix/>
          </a:blip>
          <a:stretch>
            <a:fillRect/>
          </a:stretch>
        </p:blipFill>
        <p:spPr>
          <a:xfrm>
            <a:off x="4149950" y="1811225"/>
            <a:ext cx="2847197" cy="3332275"/>
          </a:xfrm>
          <a:prstGeom prst="rect">
            <a:avLst/>
          </a:prstGeom>
          <a:noFill/>
          <a:ln>
            <a:noFill/>
          </a:ln>
        </p:spPr>
      </p:pic>
      <p:sp>
        <p:nvSpPr>
          <p:cNvPr id="133" name="Google Shape;133;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DE-PARA;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Motivação</a:t>
            </a:r>
            <a:endParaRPr/>
          </a:p>
        </p:txBody>
      </p:sp>
      <p:sp>
        <p:nvSpPr>
          <p:cNvPr id="139" name="Google Shape;139;p21"/>
          <p:cNvSpPr txBox="1"/>
          <p:nvPr>
            <p:ph idx="1" type="body"/>
          </p:nvPr>
        </p:nvSpPr>
        <p:spPr>
          <a:xfrm>
            <a:off x="471900" y="1919075"/>
            <a:ext cx="4100100" cy="2710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Não se preocupam com padrões sintáticos;</a:t>
            </a:r>
            <a:endParaRPr/>
          </a:p>
          <a:p>
            <a:pPr indent="-298450" lvl="1" marL="914400" rtl="0" algn="l">
              <a:spcBef>
                <a:spcPts val="0"/>
              </a:spcBef>
              <a:spcAft>
                <a:spcPts val="0"/>
              </a:spcAft>
              <a:buSzPts val="1100"/>
              <a:buChar char="○"/>
            </a:pPr>
            <a:r>
              <a:rPr lang="en"/>
              <a:t>Reinventam sintaxes proprietárias;</a:t>
            </a:r>
            <a:endParaRPr/>
          </a:p>
        </p:txBody>
      </p:sp>
      <p:pic>
        <p:nvPicPr>
          <p:cNvPr id="140" name="Google Shape;140;p21"/>
          <p:cNvPicPr preferRelativeResize="0"/>
          <p:nvPr/>
        </p:nvPicPr>
        <p:blipFill>
          <a:blip r:embed="rId3">
            <a:alphaModFix/>
          </a:blip>
          <a:stretch>
            <a:fillRect/>
          </a:stretch>
        </p:blipFill>
        <p:spPr>
          <a:xfrm>
            <a:off x="5303400" y="1764100"/>
            <a:ext cx="3652975" cy="3332275"/>
          </a:xfrm>
          <a:prstGeom prst="rect">
            <a:avLst/>
          </a:prstGeom>
          <a:noFill/>
          <a:ln>
            <a:noFill/>
          </a:ln>
        </p:spPr>
      </p:pic>
      <p:pic>
        <p:nvPicPr>
          <p:cNvPr id="141" name="Google Shape;141;p21"/>
          <p:cNvPicPr preferRelativeResize="0"/>
          <p:nvPr/>
        </p:nvPicPr>
        <p:blipFill>
          <a:blip r:embed="rId4">
            <a:alphaModFix/>
          </a:blip>
          <a:stretch>
            <a:fillRect/>
          </a:stretch>
        </p:blipFill>
        <p:spPr>
          <a:xfrm>
            <a:off x="988050" y="3251525"/>
            <a:ext cx="2971800" cy="1543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